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51"/>
  </p:notesMasterIdLst>
  <p:handoutMasterIdLst>
    <p:handoutMasterId r:id="rId52"/>
  </p:handoutMasterIdLst>
  <p:sldIdLst>
    <p:sldId id="424" r:id="rId2"/>
    <p:sldId id="478" r:id="rId3"/>
    <p:sldId id="298" r:id="rId4"/>
    <p:sldId id="355" r:id="rId5"/>
    <p:sldId id="429" r:id="rId6"/>
    <p:sldId id="299" r:id="rId7"/>
    <p:sldId id="475" r:id="rId8"/>
    <p:sldId id="351" r:id="rId9"/>
    <p:sldId id="340" r:id="rId10"/>
    <p:sldId id="266" r:id="rId11"/>
    <p:sldId id="416" r:id="rId12"/>
    <p:sldId id="464" r:id="rId13"/>
    <p:sldId id="459" r:id="rId14"/>
    <p:sldId id="481" r:id="rId15"/>
    <p:sldId id="431" r:id="rId16"/>
    <p:sldId id="471" r:id="rId17"/>
    <p:sldId id="468" r:id="rId18"/>
    <p:sldId id="335" r:id="rId19"/>
    <p:sldId id="467" r:id="rId20"/>
    <p:sldId id="385" r:id="rId21"/>
    <p:sldId id="384" r:id="rId22"/>
    <p:sldId id="386" r:id="rId23"/>
    <p:sldId id="336" r:id="rId24"/>
    <p:sldId id="469" r:id="rId25"/>
    <p:sldId id="473" r:id="rId26"/>
    <p:sldId id="466" r:id="rId27"/>
    <p:sldId id="472" r:id="rId28"/>
    <p:sldId id="482" r:id="rId29"/>
    <p:sldId id="300" r:id="rId30"/>
    <p:sldId id="267" r:id="rId31"/>
    <p:sldId id="356" r:id="rId32"/>
    <p:sldId id="450" r:id="rId33"/>
    <p:sldId id="434" r:id="rId34"/>
    <p:sldId id="446" r:id="rId35"/>
    <p:sldId id="359" r:id="rId36"/>
    <p:sldId id="476" r:id="rId37"/>
    <p:sldId id="366" r:id="rId38"/>
    <p:sldId id="371" r:id="rId39"/>
    <p:sldId id="375" r:id="rId40"/>
    <p:sldId id="376" r:id="rId41"/>
    <p:sldId id="483" r:id="rId42"/>
    <p:sldId id="452" r:id="rId43"/>
    <p:sldId id="453" r:id="rId44"/>
    <p:sldId id="456" r:id="rId45"/>
    <p:sldId id="457" r:id="rId46"/>
    <p:sldId id="484" r:id="rId47"/>
    <p:sldId id="441" r:id="rId48"/>
    <p:sldId id="443" r:id="rId49"/>
    <p:sldId id="485" r:id="rId50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B8C7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3898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4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mhitha.udupa\Desktop\Biofuels%20Partnerships%20SMR\Questionnaire%20responses\Questionnaire%20responses%201.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Charts!$C$115:$C$120</c:f>
              <c:strCache>
                <c:ptCount val="1"/>
                <c:pt idx="0">
                  <c:v>6.789869 9.244604 12.44278 14.869717 17.68549 20.98731</c:v>
                </c:pt>
              </c:strCache>
            </c:strRef>
          </c:tx>
          <c:cat>
            <c:numRef>
              <c:f>Charts!$A$115:$A$120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Charts!$C$115:$C$120</c:f>
              <c:numCache>
                <c:formatCode>General</c:formatCode>
                <c:ptCount val="6"/>
                <c:pt idx="0">
                  <c:v>6.7898690000000146</c:v>
                </c:pt>
                <c:pt idx="1">
                  <c:v>9.2446040000000007</c:v>
                </c:pt>
                <c:pt idx="2">
                  <c:v>12.442780000000004</c:v>
                </c:pt>
                <c:pt idx="3">
                  <c:v>14.869717000000024</c:v>
                </c:pt>
                <c:pt idx="4">
                  <c:v>17.685489999999934</c:v>
                </c:pt>
                <c:pt idx="5">
                  <c:v>20.987309999999923</c:v>
                </c:pt>
              </c:numCache>
            </c:numRef>
          </c:val>
        </c:ser>
        <c:marker val="1"/>
        <c:axId val="121095680"/>
        <c:axId val="121097216"/>
      </c:lineChart>
      <c:catAx>
        <c:axId val="12109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Corbel" pitchFamily="34" charset="0"/>
              </a:defRPr>
            </a:pPr>
            <a:endParaRPr lang="en-US"/>
          </a:p>
        </c:txPr>
        <c:crossAx val="121097216"/>
        <c:crosses val="autoZero"/>
        <c:auto val="1"/>
        <c:lblAlgn val="ctr"/>
        <c:lblOffset val="100"/>
      </c:catAx>
      <c:valAx>
        <c:axId val="121097216"/>
        <c:scaling>
          <c:orientation val="minMax"/>
        </c:scaling>
        <c:axPos val="l"/>
        <c:numFmt formatCode="&quot;$&quot;#,##0" sourceLinked="0"/>
        <c:tickLblPos val="nextTo"/>
        <c:txPr>
          <a:bodyPr/>
          <a:lstStyle/>
          <a:p>
            <a:pPr>
              <a:defRPr>
                <a:latin typeface="Corbel" pitchFamily="34" charset="0"/>
              </a:defRPr>
            </a:pPr>
            <a:endParaRPr lang="en-US"/>
          </a:p>
        </c:txPr>
        <c:crossAx val="121095680"/>
        <c:crosses val="autoZero"/>
        <c:crossBetween val="between"/>
      </c:valAx>
      <c:spPr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2543661023402992"/>
          <c:y val="5.1853394418992123E-2"/>
          <c:w val="0.6238102877804157"/>
          <c:h val="0.71882369271149182"/>
        </c:manualLayout>
      </c:layout>
      <c:barChart>
        <c:barDir val="bar"/>
        <c:grouping val="clustered"/>
        <c:ser>
          <c:idx val="4"/>
          <c:order val="0"/>
          <c:spPr>
            <a:solidFill>
              <a:schemeClr val="tx2"/>
            </a:solidFill>
            <a:ln>
              <a:solidFill>
                <a:srgbClr val="000000"/>
              </a:solidFill>
            </a:ln>
          </c:spPr>
          <c:cat>
            <c:strRef>
              <c:f>Sheet1!$A$11:$A$30</c:f>
              <c:strCache>
                <c:ptCount val="20"/>
                <c:pt idx="0">
                  <c:v>Schering </c:v>
                </c:pt>
                <c:pt idx="1">
                  <c:v>Pharmacia </c:v>
                </c:pt>
                <c:pt idx="2">
                  <c:v>3M</c:v>
                </c:pt>
                <c:pt idx="3">
                  <c:v>Alza </c:v>
                </c:pt>
                <c:pt idx="4">
                  <c:v>Novartis Pharma</c:v>
                </c:pt>
                <c:pt idx="5">
                  <c:v>Amgen</c:v>
                </c:pt>
                <c:pt idx="6">
                  <c:v>Abbott Laboratories</c:v>
                </c:pt>
                <c:pt idx="7">
                  <c:v>Novo Nordisk</c:v>
                </c:pt>
                <c:pt idx="8">
                  <c:v>Boston Scientific</c:v>
                </c:pt>
                <c:pt idx="9">
                  <c:v>Eli Lilly and Co.</c:v>
                </c:pt>
                <c:pt idx="10">
                  <c:v>Medtronic</c:v>
                </c:pt>
                <c:pt idx="11">
                  <c:v>Novartis </c:v>
                </c:pt>
                <c:pt idx="12">
                  <c:v>Allergan</c:v>
                </c:pt>
                <c:pt idx="13">
                  <c:v>Genentech</c:v>
                </c:pt>
                <c:pt idx="14">
                  <c:v>Bristol-Myers Squibb</c:v>
                </c:pt>
                <c:pt idx="15">
                  <c:v>Procter &amp; Gamble</c:v>
                </c:pt>
                <c:pt idx="16">
                  <c:v>Wyeth</c:v>
                </c:pt>
                <c:pt idx="17">
                  <c:v>Merck &amp; Co.</c:v>
                </c:pt>
                <c:pt idx="18">
                  <c:v>GlaxoSmithKline</c:v>
                </c:pt>
                <c:pt idx="19">
                  <c:v>Pfizer </c:v>
                </c:pt>
              </c:strCache>
            </c:strRef>
          </c:cat>
          <c:val>
            <c:numRef>
              <c:f>Sheet1!$B$11:$B$30</c:f>
              <c:numCache>
                <c:formatCode>General</c:formatCode>
                <c:ptCount val="20"/>
                <c:pt idx="0">
                  <c:v>346</c:v>
                </c:pt>
                <c:pt idx="1">
                  <c:v>365</c:v>
                </c:pt>
                <c:pt idx="2">
                  <c:v>368</c:v>
                </c:pt>
                <c:pt idx="3">
                  <c:v>380</c:v>
                </c:pt>
                <c:pt idx="4">
                  <c:v>458</c:v>
                </c:pt>
                <c:pt idx="5">
                  <c:v>513</c:v>
                </c:pt>
                <c:pt idx="6">
                  <c:v>556</c:v>
                </c:pt>
                <c:pt idx="7">
                  <c:v>568</c:v>
                </c:pt>
                <c:pt idx="8">
                  <c:v>655</c:v>
                </c:pt>
                <c:pt idx="9">
                  <c:v>710</c:v>
                </c:pt>
                <c:pt idx="10">
                  <c:v>714</c:v>
                </c:pt>
                <c:pt idx="11">
                  <c:v>718</c:v>
                </c:pt>
                <c:pt idx="12">
                  <c:v>719</c:v>
                </c:pt>
                <c:pt idx="13">
                  <c:v>770</c:v>
                </c:pt>
                <c:pt idx="14">
                  <c:v>819</c:v>
                </c:pt>
                <c:pt idx="15">
                  <c:v>978</c:v>
                </c:pt>
                <c:pt idx="16">
                  <c:v>987</c:v>
                </c:pt>
                <c:pt idx="17">
                  <c:v>1008</c:v>
                </c:pt>
                <c:pt idx="18">
                  <c:v>1312</c:v>
                </c:pt>
                <c:pt idx="19">
                  <c:v>2022</c:v>
                </c:pt>
              </c:numCache>
            </c:numRef>
          </c:val>
        </c:ser>
        <c:axId val="142909824"/>
        <c:axId val="142911360"/>
      </c:barChart>
      <c:catAx>
        <c:axId val="142909824"/>
        <c:scaling>
          <c:orientation val="minMax"/>
        </c:scaling>
        <c:axPos val="l"/>
        <c:numFmt formatCode="General" sourceLinked="1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Tahoma" pitchFamily="34" charset="0"/>
                <a:ea typeface="News Gothic"/>
                <a:cs typeface="Tahoma" pitchFamily="34" charset="0"/>
              </a:defRPr>
            </a:pPr>
            <a:endParaRPr lang="en-US"/>
          </a:p>
        </c:txPr>
        <c:crossAx val="142911360"/>
        <c:crosses val="autoZero"/>
        <c:auto val="1"/>
        <c:lblAlgn val="ctr"/>
        <c:lblOffset val="100"/>
        <c:tickLblSkip val="1"/>
        <c:tickMarkSkip val="1"/>
      </c:catAx>
      <c:valAx>
        <c:axId val="142911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0">
                    <a:latin typeface="Tahoma" pitchFamily="34" charset="0"/>
                    <a:cs typeface="Tahoma" pitchFamily="34" charset="0"/>
                  </a:defRPr>
                </a:pPr>
                <a:r>
                  <a:rPr lang="en-US" sz="1000" b="0" dirty="0" smtClean="0">
                    <a:latin typeface="Tahoma" pitchFamily="34" charset="0"/>
                    <a:cs typeface="Tahoma" pitchFamily="34" charset="0"/>
                  </a:rPr>
                  <a:t>Number of patents</a:t>
                </a:r>
                <a:endParaRPr lang="en-US" sz="1000" b="0" dirty="0">
                  <a:latin typeface="Tahoma" pitchFamily="34" charset="0"/>
                  <a:cs typeface="Tahoma" pitchFamily="34" charset="0"/>
                </a:endParaRPr>
              </a:p>
            </c:rich>
          </c:tx>
          <c:layout>
            <c:manualLayout>
              <c:xMode val="edge"/>
              <c:yMode val="edge"/>
              <c:x val="0.49727225503062261"/>
              <c:y val="0.93968100141328881"/>
            </c:manualLayout>
          </c:layout>
        </c:title>
        <c:numFmt formatCode="#,##0" sourceLinked="0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 pitchFamily="34" charset="0"/>
                <a:ea typeface="News Gothic"/>
                <a:cs typeface="Tahoma" pitchFamily="34" charset="0"/>
              </a:defRPr>
            </a:pPr>
            <a:endParaRPr lang="en-US"/>
          </a:p>
        </c:txPr>
        <c:crossAx val="14290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9A94D-6ABD-4019-9D43-27749930BC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7458B-6643-45BA-AE80-985D392BECA3}">
      <dgm:prSet phldrT="[Text]"/>
      <dgm:spPr/>
      <dgm:t>
        <a:bodyPr/>
        <a:lstStyle/>
        <a:p>
          <a:r>
            <a:rPr lang="en-US" dirty="0" smtClean="0"/>
            <a:t>Synthesis</a:t>
          </a:r>
          <a:endParaRPr lang="en-US" dirty="0"/>
        </a:p>
      </dgm:t>
    </dgm:pt>
    <dgm:pt modelId="{6E0415F8-7168-4FC3-A180-CB0B5944875B}" type="parTrans" cxnId="{BA8692E9-4665-47B0-898C-EC64A26E7DE7}">
      <dgm:prSet/>
      <dgm:spPr/>
      <dgm:t>
        <a:bodyPr/>
        <a:lstStyle/>
        <a:p>
          <a:endParaRPr lang="en-US"/>
        </a:p>
      </dgm:t>
    </dgm:pt>
    <dgm:pt modelId="{A7C3E023-33DC-4A0F-976F-BAA10B952B93}" type="sibTrans" cxnId="{BA8692E9-4665-47B0-898C-EC64A26E7DE7}">
      <dgm:prSet/>
      <dgm:spPr/>
      <dgm:t>
        <a:bodyPr/>
        <a:lstStyle/>
        <a:p>
          <a:endParaRPr lang="en-US"/>
        </a:p>
      </dgm:t>
    </dgm:pt>
    <dgm:pt modelId="{76C27AD8-323B-4D9E-99DF-D23F0C2990DF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Characterization</a:t>
          </a:r>
          <a:endParaRPr lang="en-US" sz="800" dirty="0" smtClean="0"/>
        </a:p>
        <a:p>
          <a:endParaRPr lang="en-US" sz="800" dirty="0"/>
        </a:p>
      </dgm:t>
    </dgm:pt>
    <dgm:pt modelId="{EF928CE4-CE19-426A-9D27-25DD5EB55853}" type="parTrans" cxnId="{55507A7C-5B63-4B47-AC58-75E1F6249FED}">
      <dgm:prSet/>
      <dgm:spPr/>
      <dgm:t>
        <a:bodyPr/>
        <a:lstStyle/>
        <a:p>
          <a:endParaRPr lang="en-US"/>
        </a:p>
      </dgm:t>
    </dgm:pt>
    <dgm:pt modelId="{817855C8-1C95-4145-951F-7789478F5A66}" type="sibTrans" cxnId="{55507A7C-5B63-4B47-AC58-75E1F6249FED}">
      <dgm:prSet/>
      <dgm:spPr/>
      <dgm:t>
        <a:bodyPr/>
        <a:lstStyle/>
        <a:p>
          <a:endParaRPr lang="en-US"/>
        </a:p>
      </dgm:t>
    </dgm:pt>
    <dgm:pt modelId="{5AA8F448-F9B6-41BC-9DD3-ABCC8660536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WFU Nanotech Center, JSNN, Forsyth Tech, Murdoch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7019AEF-6055-46E2-AC27-45AE41F71B4B}" type="parTrans" cxnId="{C1FC3718-82D5-44E0-90EA-8AFD74B5414C}">
      <dgm:prSet/>
      <dgm:spPr/>
      <dgm:t>
        <a:bodyPr/>
        <a:lstStyle/>
        <a:p>
          <a:endParaRPr lang="en-US"/>
        </a:p>
      </dgm:t>
    </dgm:pt>
    <dgm:pt modelId="{334DBF7F-4702-4E02-AB85-17D0B98698F3}" type="sibTrans" cxnId="{C1FC3718-82D5-44E0-90EA-8AFD74B5414C}">
      <dgm:prSet/>
      <dgm:spPr/>
      <dgm:t>
        <a:bodyPr/>
        <a:lstStyle/>
        <a:p>
          <a:endParaRPr lang="en-US"/>
        </a:p>
      </dgm:t>
    </dgm:pt>
    <dgm:pt modelId="{59C8A766-C5A5-4F74-B1E4-86A898BCC0B8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Clinical Trials</a:t>
          </a:r>
        </a:p>
        <a:p>
          <a:endParaRPr lang="en-US" sz="800" dirty="0"/>
        </a:p>
      </dgm:t>
    </dgm:pt>
    <dgm:pt modelId="{FD8239D5-4CFF-4D84-B87B-E9B92A6E747D}" type="parTrans" cxnId="{5858B77E-E396-46F3-8C2D-DE22EFFF2246}">
      <dgm:prSet/>
      <dgm:spPr/>
      <dgm:t>
        <a:bodyPr/>
        <a:lstStyle/>
        <a:p>
          <a:endParaRPr lang="en-US"/>
        </a:p>
      </dgm:t>
    </dgm:pt>
    <dgm:pt modelId="{65DA5219-9520-4769-A3D5-0A6A9668556D}" type="sibTrans" cxnId="{5858B77E-E396-46F3-8C2D-DE22EFFF2246}">
      <dgm:prSet/>
      <dgm:spPr/>
      <dgm:t>
        <a:bodyPr/>
        <a:lstStyle/>
        <a:p>
          <a:endParaRPr lang="en-US"/>
        </a:p>
      </dgm:t>
    </dgm:pt>
    <dgm:pt modelId="{B643D50D-6646-4AE6-B3C8-B32651985E4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Duke, UNC, WFU , and ECU med schools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E54041-E00F-4D67-9EBB-34041573D25A}" type="parTrans" cxnId="{0F80D42F-62EE-45A9-865E-D3843C7A642B}">
      <dgm:prSet/>
      <dgm:spPr/>
      <dgm:t>
        <a:bodyPr/>
        <a:lstStyle/>
        <a:p>
          <a:endParaRPr lang="en-US"/>
        </a:p>
      </dgm:t>
    </dgm:pt>
    <dgm:pt modelId="{61C5FECF-F9BD-40BD-A56C-E2ED588A250E}" type="sibTrans" cxnId="{0F80D42F-62EE-45A9-865E-D3843C7A642B}">
      <dgm:prSet/>
      <dgm:spPr/>
      <dgm:t>
        <a:bodyPr/>
        <a:lstStyle/>
        <a:p>
          <a:endParaRPr lang="en-US"/>
        </a:p>
      </dgm:t>
    </dgm:pt>
    <dgm:pt modelId="{5CC931C9-B19B-4977-B556-C4609E1EC1F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RTI, CROs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0F951BD-AA7A-4427-BF14-675757175976}" type="parTrans" cxnId="{5582DD2B-8E5F-4B2C-843B-1A195AA6EB6A}">
      <dgm:prSet/>
      <dgm:spPr/>
      <dgm:t>
        <a:bodyPr/>
        <a:lstStyle/>
        <a:p>
          <a:endParaRPr lang="en-US"/>
        </a:p>
      </dgm:t>
    </dgm:pt>
    <dgm:pt modelId="{C5F8805F-E71F-4C73-9539-12FB77079182}" type="sibTrans" cxnId="{5582DD2B-8E5F-4B2C-843B-1A195AA6EB6A}">
      <dgm:prSet/>
      <dgm:spPr/>
      <dgm:t>
        <a:bodyPr/>
        <a:lstStyle/>
        <a:p>
          <a:endParaRPr lang="en-US"/>
        </a:p>
      </dgm:t>
    </dgm:pt>
    <dgm:pt modelId="{652FBB6A-C4FA-47BC-ACB5-CD4683F585B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Nanotech Labs; Blue Nano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72360FE-62F4-4BB9-ACA6-5E1EF51981CC}" type="sibTrans" cxnId="{3E736561-1F65-4AC4-9696-E383616ADB23}">
      <dgm:prSet/>
      <dgm:spPr/>
      <dgm:t>
        <a:bodyPr/>
        <a:lstStyle/>
        <a:p>
          <a:endParaRPr lang="en-US"/>
        </a:p>
      </dgm:t>
    </dgm:pt>
    <dgm:pt modelId="{C128E2C0-CA79-4A20-9122-6A24ADD5ADB6}" type="parTrans" cxnId="{3E736561-1F65-4AC4-9696-E383616ADB23}">
      <dgm:prSet/>
      <dgm:spPr/>
      <dgm:t>
        <a:bodyPr/>
        <a:lstStyle/>
        <a:p>
          <a:endParaRPr lang="en-US"/>
        </a:p>
      </dgm:t>
    </dgm:pt>
    <dgm:pt modelId="{E11841B6-D747-4212-BCC5-FBAB2C89C14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WFU Nanotech Center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62653A7-E718-4C31-961B-FC5C4AE1F0C2}" type="sibTrans" cxnId="{2D609449-6C75-4048-8838-8A6EC5E89A40}">
      <dgm:prSet/>
      <dgm:spPr/>
      <dgm:t>
        <a:bodyPr/>
        <a:lstStyle/>
        <a:p>
          <a:endParaRPr lang="en-US"/>
        </a:p>
      </dgm:t>
    </dgm:pt>
    <dgm:pt modelId="{3E50EBA3-7C76-4F0A-803F-7B25E4264960}" type="parTrans" cxnId="{2D609449-6C75-4048-8838-8A6EC5E89A40}">
      <dgm:prSet/>
      <dgm:spPr/>
      <dgm:t>
        <a:bodyPr/>
        <a:lstStyle/>
        <a:p>
          <a:endParaRPr lang="en-US"/>
        </a:p>
      </dgm:t>
    </dgm:pt>
    <dgm:pt modelId="{E92EA716-FFFA-4F6F-A1A5-F48AC01257B7}">
      <dgm:prSet custT="1"/>
      <dgm:spPr/>
      <dgm:t>
        <a:bodyPr/>
        <a:lstStyle/>
        <a:p>
          <a:r>
            <a:rPr lang="en-US" sz="1600" dirty="0" smtClean="0"/>
            <a:t>In Vitro</a:t>
          </a:r>
          <a:endParaRPr lang="en-US" sz="1600" dirty="0"/>
        </a:p>
      </dgm:t>
    </dgm:pt>
    <dgm:pt modelId="{0CFA73D0-7658-4746-B104-2DE1385D7EC8}" type="parTrans" cxnId="{215CA1E2-360C-4885-9E12-BF49133A7BE8}">
      <dgm:prSet/>
      <dgm:spPr/>
      <dgm:t>
        <a:bodyPr/>
        <a:lstStyle/>
        <a:p>
          <a:endParaRPr lang="en-US"/>
        </a:p>
      </dgm:t>
    </dgm:pt>
    <dgm:pt modelId="{06267AA0-D95D-42A0-A8B9-8849DD7E9E11}" type="sibTrans" cxnId="{215CA1E2-360C-4885-9E12-BF49133A7BE8}">
      <dgm:prSet/>
      <dgm:spPr/>
      <dgm:t>
        <a:bodyPr/>
        <a:lstStyle/>
        <a:p>
          <a:endParaRPr lang="en-US"/>
        </a:p>
      </dgm:t>
    </dgm:pt>
    <dgm:pt modelId="{0B12F3B4-9E78-4A65-ACE1-8B93D2869787}">
      <dgm:prSet custT="1"/>
      <dgm:spPr/>
      <dgm:t>
        <a:bodyPr/>
        <a:lstStyle/>
        <a:p>
          <a:pPr algn="ctr"/>
          <a:r>
            <a:rPr lang="en-US" sz="1600" dirty="0" smtClean="0"/>
            <a:t>In Vivo</a:t>
          </a:r>
          <a:endParaRPr lang="en-US" sz="1600" dirty="0"/>
        </a:p>
      </dgm:t>
    </dgm:pt>
    <dgm:pt modelId="{8AA3793A-21C9-4855-8398-1420EC88D52C}" type="parTrans" cxnId="{8EA03403-7041-4336-8A46-10FED01E5ED4}">
      <dgm:prSet/>
      <dgm:spPr/>
      <dgm:t>
        <a:bodyPr/>
        <a:lstStyle/>
        <a:p>
          <a:endParaRPr lang="en-US"/>
        </a:p>
      </dgm:t>
    </dgm:pt>
    <dgm:pt modelId="{F580DC6A-0B5B-4EE8-830B-48188C1957B5}" type="sibTrans" cxnId="{8EA03403-7041-4336-8A46-10FED01E5ED4}">
      <dgm:prSet/>
      <dgm:spPr/>
      <dgm:t>
        <a:bodyPr/>
        <a:lstStyle/>
        <a:p>
          <a:endParaRPr lang="en-US"/>
        </a:p>
      </dgm:t>
    </dgm:pt>
    <dgm:pt modelId="{818E6C05-4815-4501-8562-32931DFBF3DC}">
      <dgm:prSet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Murdoch, Biomedical Innovation Network, JSNN, UNC, RTI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BCC7121-C61F-4C4F-BD29-D799C3E2A912}" type="parTrans" cxnId="{86C5A8F5-1FCF-4BEC-AEED-DEEF030A0A6B}">
      <dgm:prSet/>
      <dgm:spPr/>
      <dgm:t>
        <a:bodyPr/>
        <a:lstStyle/>
        <a:p>
          <a:endParaRPr lang="en-US"/>
        </a:p>
      </dgm:t>
    </dgm:pt>
    <dgm:pt modelId="{B81357B8-927B-453F-A47C-C702D4FAC379}" type="sibTrans" cxnId="{86C5A8F5-1FCF-4BEC-AEED-DEEF030A0A6B}">
      <dgm:prSet/>
      <dgm:spPr/>
      <dgm:t>
        <a:bodyPr/>
        <a:lstStyle/>
        <a:p>
          <a:endParaRPr lang="en-US"/>
        </a:p>
      </dgm:t>
    </dgm:pt>
    <dgm:pt modelId="{2A6CDF12-0312-4936-92AD-DE6655A7A173}">
      <dgm:prSet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Murdoch, Biomedical Innovation Network, JSNN, ECU, RTI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D1736D1-600B-48FA-84F4-83FBDC49FD25}" type="parTrans" cxnId="{37B45EB5-9129-470D-90C8-58407BE45FD6}">
      <dgm:prSet/>
      <dgm:spPr/>
      <dgm:t>
        <a:bodyPr/>
        <a:lstStyle/>
        <a:p>
          <a:endParaRPr lang="en-US"/>
        </a:p>
      </dgm:t>
    </dgm:pt>
    <dgm:pt modelId="{85C9920D-D52F-4566-B895-B2BAE0DE6D5A}" type="sibTrans" cxnId="{37B45EB5-9129-470D-90C8-58407BE45FD6}">
      <dgm:prSet/>
      <dgm:spPr/>
      <dgm:t>
        <a:bodyPr/>
        <a:lstStyle/>
        <a:p>
          <a:endParaRPr lang="en-US"/>
        </a:p>
      </dgm:t>
    </dgm:pt>
    <dgm:pt modelId="{ECA637D4-03D9-4564-A4C9-C569180E739C}" type="pres">
      <dgm:prSet presAssocID="{DA19A94D-6ABD-4019-9D43-27749930BC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C957C-DDEC-44F0-85B9-84CC7F9DC276}" type="pres">
      <dgm:prSet presAssocID="{0A97458B-6643-45BA-AE80-985D392BECA3}" presName="composite" presStyleCnt="0"/>
      <dgm:spPr/>
    </dgm:pt>
    <dgm:pt modelId="{F1F0300E-863A-4026-B9FF-C342070BB266}" type="pres">
      <dgm:prSet presAssocID="{0A97458B-6643-45BA-AE80-985D392BECA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978CB-CF01-4ED2-BEF7-872032EC04BF}" type="pres">
      <dgm:prSet presAssocID="{0A97458B-6643-45BA-AE80-985D392BECA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A843D-BB4B-4202-8C2E-9A248C6C274C}" type="pres">
      <dgm:prSet presAssocID="{A7C3E023-33DC-4A0F-976F-BAA10B952B93}" presName="sp" presStyleCnt="0"/>
      <dgm:spPr/>
    </dgm:pt>
    <dgm:pt modelId="{E014EB08-8170-492F-A034-F4FC70B54593}" type="pres">
      <dgm:prSet presAssocID="{76C27AD8-323B-4D9E-99DF-D23F0C2990DF}" presName="composite" presStyleCnt="0"/>
      <dgm:spPr/>
    </dgm:pt>
    <dgm:pt modelId="{1EF0B45A-14E9-4526-90B2-5C47C716EFDA}" type="pres">
      <dgm:prSet presAssocID="{76C27AD8-323B-4D9E-99DF-D23F0C2990DF}" presName="parentText" presStyleLbl="alignNode1" presStyleIdx="1" presStyleCnt="5" custLinFactNeighborY="17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BD499-D7D2-4518-8C02-40B3279E4D15}" type="pres">
      <dgm:prSet presAssocID="{76C27AD8-323B-4D9E-99DF-D23F0C2990D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C1429-E74E-46F0-9CDD-2839FC7D16C4}" type="pres">
      <dgm:prSet presAssocID="{817855C8-1C95-4145-951F-7789478F5A66}" presName="sp" presStyleCnt="0"/>
      <dgm:spPr/>
    </dgm:pt>
    <dgm:pt modelId="{90135C28-853F-4648-8001-9CEC9BE311CB}" type="pres">
      <dgm:prSet presAssocID="{E92EA716-FFFA-4F6F-A1A5-F48AC01257B7}" presName="composite" presStyleCnt="0"/>
      <dgm:spPr/>
    </dgm:pt>
    <dgm:pt modelId="{F108D056-15C0-46E0-B202-1618B3B7526F}" type="pres">
      <dgm:prSet presAssocID="{E92EA716-FFFA-4F6F-A1A5-F48AC01257B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4335E-DA2F-4F5F-BDB8-667539D119C9}" type="pres">
      <dgm:prSet presAssocID="{E92EA716-FFFA-4F6F-A1A5-F48AC01257B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11B8C-5179-47D4-83DE-13FA63330978}" type="pres">
      <dgm:prSet presAssocID="{06267AA0-D95D-42A0-A8B9-8849DD7E9E11}" presName="sp" presStyleCnt="0"/>
      <dgm:spPr/>
    </dgm:pt>
    <dgm:pt modelId="{5F30C7A7-A3F7-4A16-B1AF-C4D325759E14}" type="pres">
      <dgm:prSet presAssocID="{0B12F3B4-9E78-4A65-ACE1-8B93D2869787}" presName="composite" presStyleCnt="0"/>
      <dgm:spPr/>
    </dgm:pt>
    <dgm:pt modelId="{E44D97EB-D072-4484-B33E-9421077896EF}" type="pres">
      <dgm:prSet presAssocID="{0B12F3B4-9E78-4A65-ACE1-8B93D28697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0ACF3-EAC9-4B92-9D6C-BCCBDF706853}" type="pres">
      <dgm:prSet presAssocID="{0B12F3B4-9E78-4A65-ACE1-8B93D28697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43B2F-9F6B-4F03-BE93-83A3D5492B59}" type="pres">
      <dgm:prSet presAssocID="{F580DC6A-0B5B-4EE8-830B-48188C1957B5}" presName="sp" presStyleCnt="0"/>
      <dgm:spPr/>
    </dgm:pt>
    <dgm:pt modelId="{9957ADD9-68CB-4231-999B-3518E1C01936}" type="pres">
      <dgm:prSet presAssocID="{59C8A766-C5A5-4F74-B1E4-86A898BCC0B8}" presName="composite" presStyleCnt="0"/>
      <dgm:spPr/>
    </dgm:pt>
    <dgm:pt modelId="{3C88659C-8BE5-47C0-A359-5C736BE5C9CA}" type="pres">
      <dgm:prSet presAssocID="{59C8A766-C5A5-4F74-B1E4-86A898BCC0B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E78E2-9B14-4BFF-A321-B8B5A8141DCD}" type="pres">
      <dgm:prSet presAssocID="{59C8A766-C5A5-4F74-B1E4-86A898BCC0B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2C3AD-A8F9-4CE2-8C42-6C9B3B782F13}" type="presOf" srcId="{76C27AD8-323B-4D9E-99DF-D23F0C2990DF}" destId="{1EF0B45A-14E9-4526-90B2-5C47C716EFDA}" srcOrd="0" destOrd="0" presId="urn:microsoft.com/office/officeart/2005/8/layout/chevron2"/>
    <dgm:cxn modelId="{215CA1E2-360C-4885-9E12-BF49133A7BE8}" srcId="{DA19A94D-6ABD-4019-9D43-27749930BC81}" destId="{E92EA716-FFFA-4F6F-A1A5-F48AC01257B7}" srcOrd="2" destOrd="0" parTransId="{0CFA73D0-7658-4746-B104-2DE1385D7EC8}" sibTransId="{06267AA0-D95D-42A0-A8B9-8849DD7E9E11}"/>
    <dgm:cxn modelId="{EC725E28-9F8B-4EF9-BFA0-B64B4856AEC4}" type="presOf" srcId="{2A6CDF12-0312-4936-92AD-DE6655A7A173}" destId="{9A84335E-DA2F-4F5F-BDB8-667539D119C9}" srcOrd="0" destOrd="0" presId="urn:microsoft.com/office/officeart/2005/8/layout/chevron2"/>
    <dgm:cxn modelId="{55507A7C-5B63-4B47-AC58-75E1F6249FED}" srcId="{DA19A94D-6ABD-4019-9D43-27749930BC81}" destId="{76C27AD8-323B-4D9E-99DF-D23F0C2990DF}" srcOrd="1" destOrd="0" parTransId="{EF928CE4-CE19-426A-9D27-25DD5EB55853}" sibTransId="{817855C8-1C95-4145-951F-7789478F5A66}"/>
    <dgm:cxn modelId="{4921FF4F-D925-417A-95F5-9CBCD5278968}" type="presOf" srcId="{E11841B6-D747-4212-BCC5-FBAB2C89C142}" destId="{3B0978CB-CF01-4ED2-BEF7-872032EC04BF}" srcOrd="0" destOrd="0" presId="urn:microsoft.com/office/officeart/2005/8/layout/chevron2"/>
    <dgm:cxn modelId="{5582DD2B-8E5F-4B2C-843B-1A195AA6EB6A}" srcId="{59C8A766-C5A5-4F74-B1E4-86A898BCC0B8}" destId="{5CC931C9-B19B-4977-B556-C4609E1EC1F1}" srcOrd="1" destOrd="0" parTransId="{60F951BD-AA7A-4427-BF14-675757175976}" sibTransId="{C5F8805F-E71F-4C73-9539-12FB77079182}"/>
    <dgm:cxn modelId="{F569EC28-B665-4B6A-884B-BD17D9671121}" type="presOf" srcId="{818E6C05-4815-4501-8562-32931DFBF3DC}" destId="{F910ACF3-EAC9-4B92-9D6C-BCCBDF706853}" srcOrd="0" destOrd="0" presId="urn:microsoft.com/office/officeart/2005/8/layout/chevron2"/>
    <dgm:cxn modelId="{444A90AA-9537-4B4F-8B05-EDD9A1415176}" type="presOf" srcId="{E92EA716-FFFA-4F6F-A1A5-F48AC01257B7}" destId="{F108D056-15C0-46E0-B202-1618B3B7526F}" srcOrd="0" destOrd="0" presId="urn:microsoft.com/office/officeart/2005/8/layout/chevron2"/>
    <dgm:cxn modelId="{DD21E8CD-3638-4F7C-96F3-E49A69FED64C}" type="presOf" srcId="{0A97458B-6643-45BA-AE80-985D392BECA3}" destId="{F1F0300E-863A-4026-B9FF-C342070BB266}" srcOrd="0" destOrd="0" presId="urn:microsoft.com/office/officeart/2005/8/layout/chevron2"/>
    <dgm:cxn modelId="{8EA03403-7041-4336-8A46-10FED01E5ED4}" srcId="{DA19A94D-6ABD-4019-9D43-27749930BC81}" destId="{0B12F3B4-9E78-4A65-ACE1-8B93D2869787}" srcOrd="3" destOrd="0" parTransId="{8AA3793A-21C9-4855-8398-1420EC88D52C}" sibTransId="{F580DC6A-0B5B-4EE8-830B-48188C1957B5}"/>
    <dgm:cxn modelId="{03168814-2B76-49ED-8234-82FDB1280ED5}" type="presOf" srcId="{DA19A94D-6ABD-4019-9D43-27749930BC81}" destId="{ECA637D4-03D9-4564-A4C9-C569180E739C}" srcOrd="0" destOrd="0" presId="urn:microsoft.com/office/officeart/2005/8/layout/chevron2"/>
    <dgm:cxn modelId="{87098DBB-3FB9-421B-8DA4-3AE3A704765A}" type="presOf" srcId="{B643D50D-6646-4AE6-B3C8-B32651985E4F}" destId="{B48E78E2-9B14-4BFF-A321-B8B5A8141DCD}" srcOrd="0" destOrd="0" presId="urn:microsoft.com/office/officeart/2005/8/layout/chevron2"/>
    <dgm:cxn modelId="{2D609449-6C75-4048-8838-8A6EC5E89A40}" srcId="{0A97458B-6643-45BA-AE80-985D392BECA3}" destId="{E11841B6-D747-4212-BCC5-FBAB2C89C142}" srcOrd="0" destOrd="0" parTransId="{3E50EBA3-7C76-4F0A-803F-7B25E4264960}" sibTransId="{962653A7-E718-4C31-961B-FC5C4AE1F0C2}"/>
    <dgm:cxn modelId="{B3867324-2BF2-4298-A7E7-3D3EFDC11A76}" type="presOf" srcId="{59C8A766-C5A5-4F74-B1E4-86A898BCC0B8}" destId="{3C88659C-8BE5-47C0-A359-5C736BE5C9CA}" srcOrd="0" destOrd="0" presId="urn:microsoft.com/office/officeart/2005/8/layout/chevron2"/>
    <dgm:cxn modelId="{6B7A55BD-4C32-4F10-8376-6DAC5DCC0A5F}" type="presOf" srcId="{0B12F3B4-9E78-4A65-ACE1-8B93D2869787}" destId="{E44D97EB-D072-4484-B33E-9421077896EF}" srcOrd="0" destOrd="0" presId="urn:microsoft.com/office/officeart/2005/8/layout/chevron2"/>
    <dgm:cxn modelId="{5858B77E-E396-46F3-8C2D-DE22EFFF2246}" srcId="{DA19A94D-6ABD-4019-9D43-27749930BC81}" destId="{59C8A766-C5A5-4F74-B1E4-86A898BCC0B8}" srcOrd="4" destOrd="0" parTransId="{FD8239D5-4CFF-4D84-B87B-E9B92A6E747D}" sibTransId="{65DA5219-9520-4769-A3D5-0A6A9668556D}"/>
    <dgm:cxn modelId="{3E736561-1F65-4AC4-9696-E383616ADB23}" srcId="{0A97458B-6643-45BA-AE80-985D392BECA3}" destId="{652FBB6A-C4FA-47BC-ACB5-CD4683F585BD}" srcOrd="1" destOrd="0" parTransId="{C128E2C0-CA79-4A20-9122-6A24ADD5ADB6}" sibTransId="{A72360FE-62F4-4BB9-ACA6-5E1EF51981CC}"/>
    <dgm:cxn modelId="{BA8692E9-4665-47B0-898C-EC64A26E7DE7}" srcId="{DA19A94D-6ABD-4019-9D43-27749930BC81}" destId="{0A97458B-6643-45BA-AE80-985D392BECA3}" srcOrd="0" destOrd="0" parTransId="{6E0415F8-7168-4FC3-A180-CB0B5944875B}" sibTransId="{A7C3E023-33DC-4A0F-976F-BAA10B952B93}"/>
    <dgm:cxn modelId="{86C5A8F5-1FCF-4BEC-AEED-DEEF030A0A6B}" srcId="{0B12F3B4-9E78-4A65-ACE1-8B93D2869787}" destId="{818E6C05-4815-4501-8562-32931DFBF3DC}" srcOrd="0" destOrd="0" parTransId="{FBCC7121-C61F-4C4F-BD29-D799C3E2A912}" sibTransId="{B81357B8-927B-453F-A47C-C702D4FAC379}"/>
    <dgm:cxn modelId="{E15F4282-11FE-4173-B016-FF648C8B7B0C}" type="presOf" srcId="{5CC931C9-B19B-4977-B556-C4609E1EC1F1}" destId="{B48E78E2-9B14-4BFF-A321-B8B5A8141DCD}" srcOrd="0" destOrd="1" presId="urn:microsoft.com/office/officeart/2005/8/layout/chevron2"/>
    <dgm:cxn modelId="{BD7BCA9B-F76D-4CB7-B5C6-D2E01051D410}" type="presOf" srcId="{5AA8F448-F9B6-41BC-9DD3-ABCC8660536A}" destId="{FA1BD499-D7D2-4518-8C02-40B3279E4D15}" srcOrd="0" destOrd="0" presId="urn:microsoft.com/office/officeart/2005/8/layout/chevron2"/>
    <dgm:cxn modelId="{31D66E77-BA41-418A-91BA-FD6A068A8EDD}" type="presOf" srcId="{652FBB6A-C4FA-47BC-ACB5-CD4683F585BD}" destId="{3B0978CB-CF01-4ED2-BEF7-872032EC04BF}" srcOrd="0" destOrd="1" presId="urn:microsoft.com/office/officeart/2005/8/layout/chevron2"/>
    <dgm:cxn modelId="{37B45EB5-9129-470D-90C8-58407BE45FD6}" srcId="{E92EA716-FFFA-4F6F-A1A5-F48AC01257B7}" destId="{2A6CDF12-0312-4936-92AD-DE6655A7A173}" srcOrd="0" destOrd="0" parTransId="{6D1736D1-600B-48FA-84F4-83FBDC49FD25}" sibTransId="{85C9920D-D52F-4566-B895-B2BAE0DE6D5A}"/>
    <dgm:cxn modelId="{0F80D42F-62EE-45A9-865E-D3843C7A642B}" srcId="{59C8A766-C5A5-4F74-B1E4-86A898BCC0B8}" destId="{B643D50D-6646-4AE6-B3C8-B32651985E4F}" srcOrd="0" destOrd="0" parTransId="{D5E54041-E00F-4D67-9EBB-34041573D25A}" sibTransId="{61C5FECF-F9BD-40BD-A56C-E2ED588A250E}"/>
    <dgm:cxn modelId="{C1FC3718-82D5-44E0-90EA-8AFD74B5414C}" srcId="{76C27AD8-323B-4D9E-99DF-D23F0C2990DF}" destId="{5AA8F448-F9B6-41BC-9DD3-ABCC8660536A}" srcOrd="0" destOrd="0" parTransId="{B7019AEF-6055-46E2-AC27-45AE41F71B4B}" sibTransId="{334DBF7F-4702-4E02-AB85-17D0B98698F3}"/>
    <dgm:cxn modelId="{C1D14430-32B7-4619-8609-74C72C8A30BD}" type="presParOf" srcId="{ECA637D4-03D9-4564-A4C9-C569180E739C}" destId="{CBCC957C-DDEC-44F0-85B9-84CC7F9DC276}" srcOrd="0" destOrd="0" presId="urn:microsoft.com/office/officeart/2005/8/layout/chevron2"/>
    <dgm:cxn modelId="{939A7630-64FB-4FDD-A41A-183270F2D538}" type="presParOf" srcId="{CBCC957C-DDEC-44F0-85B9-84CC7F9DC276}" destId="{F1F0300E-863A-4026-B9FF-C342070BB266}" srcOrd="0" destOrd="0" presId="urn:microsoft.com/office/officeart/2005/8/layout/chevron2"/>
    <dgm:cxn modelId="{8CE7C8D4-66EB-4A81-A777-0612DA694A95}" type="presParOf" srcId="{CBCC957C-DDEC-44F0-85B9-84CC7F9DC276}" destId="{3B0978CB-CF01-4ED2-BEF7-872032EC04BF}" srcOrd="1" destOrd="0" presId="urn:microsoft.com/office/officeart/2005/8/layout/chevron2"/>
    <dgm:cxn modelId="{E34D09F0-8DC2-49D1-88A8-E3965C1B8727}" type="presParOf" srcId="{ECA637D4-03D9-4564-A4C9-C569180E739C}" destId="{4E5A843D-BB4B-4202-8C2E-9A248C6C274C}" srcOrd="1" destOrd="0" presId="urn:microsoft.com/office/officeart/2005/8/layout/chevron2"/>
    <dgm:cxn modelId="{331F6333-D184-4A0E-9DC9-17BF369AE29A}" type="presParOf" srcId="{ECA637D4-03D9-4564-A4C9-C569180E739C}" destId="{E014EB08-8170-492F-A034-F4FC70B54593}" srcOrd="2" destOrd="0" presId="urn:microsoft.com/office/officeart/2005/8/layout/chevron2"/>
    <dgm:cxn modelId="{8FF82949-8825-4A25-AF30-DB2B6F512AEA}" type="presParOf" srcId="{E014EB08-8170-492F-A034-F4FC70B54593}" destId="{1EF0B45A-14E9-4526-90B2-5C47C716EFDA}" srcOrd="0" destOrd="0" presId="urn:microsoft.com/office/officeart/2005/8/layout/chevron2"/>
    <dgm:cxn modelId="{E666ED8F-3F5C-4020-A19C-B9D6DF3CB279}" type="presParOf" srcId="{E014EB08-8170-492F-A034-F4FC70B54593}" destId="{FA1BD499-D7D2-4518-8C02-40B3279E4D15}" srcOrd="1" destOrd="0" presId="urn:microsoft.com/office/officeart/2005/8/layout/chevron2"/>
    <dgm:cxn modelId="{5745EC71-3C47-494A-9E13-085919A12181}" type="presParOf" srcId="{ECA637D4-03D9-4564-A4C9-C569180E739C}" destId="{BB7C1429-E74E-46F0-9CDD-2839FC7D16C4}" srcOrd="3" destOrd="0" presId="urn:microsoft.com/office/officeart/2005/8/layout/chevron2"/>
    <dgm:cxn modelId="{ED8E42B8-48CC-4F2E-A3A0-DA8EB360E52B}" type="presParOf" srcId="{ECA637D4-03D9-4564-A4C9-C569180E739C}" destId="{90135C28-853F-4648-8001-9CEC9BE311CB}" srcOrd="4" destOrd="0" presId="urn:microsoft.com/office/officeart/2005/8/layout/chevron2"/>
    <dgm:cxn modelId="{E9639539-B9CF-4BCD-97CB-B6B746EAD1F6}" type="presParOf" srcId="{90135C28-853F-4648-8001-9CEC9BE311CB}" destId="{F108D056-15C0-46E0-B202-1618B3B7526F}" srcOrd="0" destOrd="0" presId="urn:microsoft.com/office/officeart/2005/8/layout/chevron2"/>
    <dgm:cxn modelId="{78D47006-D450-4161-8AFD-7D2FCE3B9DFA}" type="presParOf" srcId="{90135C28-853F-4648-8001-9CEC9BE311CB}" destId="{9A84335E-DA2F-4F5F-BDB8-667539D119C9}" srcOrd="1" destOrd="0" presId="urn:microsoft.com/office/officeart/2005/8/layout/chevron2"/>
    <dgm:cxn modelId="{B2E7CBD5-5490-4168-BC40-D3B405A590D8}" type="presParOf" srcId="{ECA637D4-03D9-4564-A4C9-C569180E739C}" destId="{C1711B8C-5179-47D4-83DE-13FA63330978}" srcOrd="5" destOrd="0" presId="urn:microsoft.com/office/officeart/2005/8/layout/chevron2"/>
    <dgm:cxn modelId="{379AE31D-5A65-4684-83E2-FAF4AD131ED9}" type="presParOf" srcId="{ECA637D4-03D9-4564-A4C9-C569180E739C}" destId="{5F30C7A7-A3F7-4A16-B1AF-C4D325759E14}" srcOrd="6" destOrd="0" presId="urn:microsoft.com/office/officeart/2005/8/layout/chevron2"/>
    <dgm:cxn modelId="{B0E4258C-7656-4BE9-B6BB-CE9E86025C5F}" type="presParOf" srcId="{5F30C7A7-A3F7-4A16-B1AF-C4D325759E14}" destId="{E44D97EB-D072-4484-B33E-9421077896EF}" srcOrd="0" destOrd="0" presId="urn:microsoft.com/office/officeart/2005/8/layout/chevron2"/>
    <dgm:cxn modelId="{EB9EDDCF-196C-44E5-AC71-54F17506A3FE}" type="presParOf" srcId="{5F30C7A7-A3F7-4A16-B1AF-C4D325759E14}" destId="{F910ACF3-EAC9-4B92-9D6C-BCCBDF706853}" srcOrd="1" destOrd="0" presId="urn:microsoft.com/office/officeart/2005/8/layout/chevron2"/>
    <dgm:cxn modelId="{6E567E96-BFC9-4547-81BD-D5EA21748D7E}" type="presParOf" srcId="{ECA637D4-03D9-4564-A4C9-C569180E739C}" destId="{84343B2F-9F6B-4F03-BE93-83A3D5492B59}" srcOrd="7" destOrd="0" presId="urn:microsoft.com/office/officeart/2005/8/layout/chevron2"/>
    <dgm:cxn modelId="{5E88C023-CCC9-4284-891F-4A4445BB138A}" type="presParOf" srcId="{ECA637D4-03D9-4564-A4C9-C569180E739C}" destId="{9957ADD9-68CB-4231-999B-3518E1C01936}" srcOrd="8" destOrd="0" presId="urn:microsoft.com/office/officeart/2005/8/layout/chevron2"/>
    <dgm:cxn modelId="{6098B412-87DF-4D73-8205-0004EA3D1887}" type="presParOf" srcId="{9957ADD9-68CB-4231-999B-3518E1C01936}" destId="{3C88659C-8BE5-47C0-A359-5C736BE5C9CA}" srcOrd="0" destOrd="0" presId="urn:microsoft.com/office/officeart/2005/8/layout/chevron2"/>
    <dgm:cxn modelId="{AF7CFD56-6E24-422B-A2B2-B2D5988E9BDE}" type="presParOf" srcId="{9957ADD9-68CB-4231-999B-3518E1C01936}" destId="{B48E78E2-9B14-4BFF-A321-B8B5A8141D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0300E-863A-4026-B9FF-C342070BB266}">
      <dsp:nvSpPr>
        <dsp:cNvPr id="0" name=""/>
        <dsp:cNvSpPr/>
      </dsp:nvSpPr>
      <dsp:spPr>
        <a:xfrm rot="5400000">
          <a:off x="-173680" y="178575"/>
          <a:ext cx="1157867" cy="8105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Synthesis</a:t>
          </a:r>
          <a:endParaRPr lang="en-US" sz="1700" kern="1200" dirty="0"/>
        </a:p>
      </dsp:txBody>
      <dsp:txXfrm rot="5400000">
        <a:off x="-173680" y="178575"/>
        <a:ext cx="1157867" cy="810507"/>
      </dsp:txXfrm>
    </dsp:sp>
    <dsp:sp modelId="{3B0978CB-CF01-4ED2-BEF7-872032EC04BF}">
      <dsp:nvSpPr>
        <dsp:cNvPr id="0" name=""/>
        <dsp:cNvSpPr/>
      </dsp:nvSpPr>
      <dsp:spPr>
        <a:xfrm rot="5400000">
          <a:off x="4181846" y="-3366444"/>
          <a:ext cx="752613" cy="7495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WFU Nanotech Center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Nanotech Labs; Blue Nano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4181846" y="-3366444"/>
        <a:ext cx="752613" cy="7495292"/>
      </dsp:txXfrm>
    </dsp:sp>
    <dsp:sp modelId="{1EF0B45A-14E9-4526-90B2-5C47C716EFDA}">
      <dsp:nvSpPr>
        <dsp:cNvPr id="0" name=""/>
        <dsp:cNvSpPr/>
      </dsp:nvSpPr>
      <dsp:spPr>
        <a:xfrm rot="5400000">
          <a:off x="-173680" y="1240481"/>
          <a:ext cx="1157867" cy="8105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Characterization</a:t>
          </a:r>
          <a:endParaRPr lang="en-US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5400000">
        <a:off x="-173680" y="1240481"/>
        <a:ext cx="1157867" cy="810507"/>
      </dsp:txXfrm>
    </dsp:sp>
    <dsp:sp modelId="{FA1BD499-D7D2-4518-8C02-40B3279E4D15}">
      <dsp:nvSpPr>
        <dsp:cNvPr id="0" name=""/>
        <dsp:cNvSpPr/>
      </dsp:nvSpPr>
      <dsp:spPr>
        <a:xfrm rot="5400000">
          <a:off x="4181648" y="-2324660"/>
          <a:ext cx="753009" cy="7495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WFU Nanotech Center, JSNN, Forsyth Tech, Murdoch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4181648" y="-2324660"/>
        <a:ext cx="753009" cy="7495292"/>
      </dsp:txXfrm>
    </dsp:sp>
    <dsp:sp modelId="{F108D056-15C0-46E0-B202-1618B3B7526F}">
      <dsp:nvSpPr>
        <dsp:cNvPr id="0" name=""/>
        <dsp:cNvSpPr/>
      </dsp:nvSpPr>
      <dsp:spPr>
        <a:xfrm rot="5400000">
          <a:off x="-173680" y="2261746"/>
          <a:ext cx="1157867" cy="8105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Vitro</a:t>
          </a:r>
          <a:endParaRPr lang="en-US" sz="1600" kern="1200" dirty="0"/>
        </a:p>
      </dsp:txBody>
      <dsp:txXfrm rot="5400000">
        <a:off x="-173680" y="2261746"/>
        <a:ext cx="1157867" cy="810507"/>
      </dsp:txXfrm>
    </dsp:sp>
    <dsp:sp modelId="{9A84335E-DA2F-4F5F-BDB8-667539D119C9}">
      <dsp:nvSpPr>
        <dsp:cNvPr id="0" name=""/>
        <dsp:cNvSpPr/>
      </dsp:nvSpPr>
      <dsp:spPr>
        <a:xfrm rot="5400000">
          <a:off x="4181846" y="-1283273"/>
          <a:ext cx="752613" cy="7495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Murdoch, Biomedical Innovation Network, JSNN, ECU, RTI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4181846" y="-1283273"/>
        <a:ext cx="752613" cy="7495292"/>
      </dsp:txXfrm>
    </dsp:sp>
    <dsp:sp modelId="{E44D97EB-D072-4484-B33E-9421077896EF}">
      <dsp:nvSpPr>
        <dsp:cNvPr id="0" name=""/>
        <dsp:cNvSpPr/>
      </dsp:nvSpPr>
      <dsp:spPr>
        <a:xfrm rot="5400000">
          <a:off x="-173680" y="3303332"/>
          <a:ext cx="1157867" cy="8105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Vivo</a:t>
          </a:r>
          <a:endParaRPr lang="en-US" sz="1600" kern="1200" dirty="0"/>
        </a:p>
      </dsp:txBody>
      <dsp:txXfrm rot="5400000">
        <a:off x="-173680" y="3303332"/>
        <a:ext cx="1157867" cy="810507"/>
      </dsp:txXfrm>
    </dsp:sp>
    <dsp:sp modelId="{F910ACF3-EAC9-4B92-9D6C-BCCBDF706853}">
      <dsp:nvSpPr>
        <dsp:cNvPr id="0" name=""/>
        <dsp:cNvSpPr/>
      </dsp:nvSpPr>
      <dsp:spPr>
        <a:xfrm rot="5400000">
          <a:off x="4181846" y="-241687"/>
          <a:ext cx="752613" cy="7495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Murdoch, Biomedical Innovation Network, JSNN, UNC, RTI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4181846" y="-241687"/>
        <a:ext cx="752613" cy="7495292"/>
      </dsp:txXfrm>
    </dsp:sp>
    <dsp:sp modelId="{3C88659C-8BE5-47C0-A359-5C736BE5C9CA}">
      <dsp:nvSpPr>
        <dsp:cNvPr id="0" name=""/>
        <dsp:cNvSpPr/>
      </dsp:nvSpPr>
      <dsp:spPr>
        <a:xfrm rot="5400000">
          <a:off x="-173680" y="4344917"/>
          <a:ext cx="1157867" cy="8105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Clinical Trials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5400000">
        <a:off x="-173680" y="4344917"/>
        <a:ext cx="1157867" cy="810507"/>
      </dsp:txXfrm>
    </dsp:sp>
    <dsp:sp modelId="{B48E78E2-9B14-4BFF-A321-B8B5A8141DCD}">
      <dsp:nvSpPr>
        <dsp:cNvPr id="0" name=""/>
        <dsp:cNvSpPr/>
      </dsp:nvSpPr>
      <dsp:spPr>
        <a:xfrm rot="5400000">
          <a:off x="4181846" y="799897"/>
          <a:ext cx="752613" cy="7495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Duke, UNC, WFU , and ECU med schools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RTI, CROs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4181846" y="799897"/>
        <a:ext cx="752613" cy="7495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326AA-0BB5-4C05-AE8F-12F07C87C25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825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05825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452E1-3E8F-4D2A-90B0-D91069FF2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B3EC9-B616-464C-BE48-36E54306AF8C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88B0-4BF2-45B3-A1CE-7BCF3131F2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</a:t>
            </a:r>
            <a:r>
              <a:rPr lang="en-US" baseline="0" dirty="0" smtClean="0"/>
              <a:t> paclitaxel – not the active itself but the solvents administered with it that cause painful side effects in patients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35F6EE-96F6-42AD-ACE7-C3E052423321}" type="datetime1">
              <a:rPr lang="en-US" smtClean="0"/>
              <a:pPr>
                <a:defRPr/>
              </a:pPr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www.luxresearchinc.com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DC754-2FC0-4804-89CE-4CFB4DB623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fragmentation is an indication of an emerging industry – despite the fact that this technology has (more or less) been around since 1980s. Innovation</a:t>
            </a:r>
            <a:r>
              <a:rPr lang="en-US" baseline="0" dirty="0" smtClean="0"/>
              <a:t> is still happening, but there has been little vertical integration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A7D62FB-1B92-4DA6-9204-103D3E152DFA}" type="datetime1">
              <a:rPr lang="en-US" smtClean="0"/>
              <a:pPr>
                <a:defRPr/>
              </a:pPr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www.luxresearchinc.com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DC754-2FC0-4804-89CE-4CFB4DB623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latin typeface="Calibri" pitchFamily="34" charset="0"/>
              </a:rPr>
              <a:t>By doing these things we will boost economic growth in NC &amp; US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88B0-4BF2-45B3-A1CE-7BCF3131F2C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D64F57-494D-4297-8897-7606AF8219DF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7F8E-952C-4DEB-A380-61397975BAE5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14671A-CA71-43B4-B953-EC8F327BC4BA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86D2-0984-4BC7-8A11-0BBC5AD19811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C836-A3A6-4150-9FE6-BD2AC5424498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178E78-67B0-4FCC-B43B-A2AF227FBB4C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DDC061-DCC5-42BA-AE4C-91B259ECAA5B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5BA-176A-4C0F-BDA5-C8CBCBDCBFCA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A504-AE59-45E0-92B0-767584A8ECE8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23CB-D925-4E40-B38D-722D78D0BD58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C987BF-63CF-4271-A7AE-C7DBE7B9E7A9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FFB8AF-DA34-42CF-8BB7-5F80387F30EC}" type="datetime1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4966CA-C19D-41C2-BF7A-1BD08BFBE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4.png@01C9AC91.85CB2C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iquid-logic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quidia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ioneersurgical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xinraysystems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otech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14800"/>
            <a:ext cx="69342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ISPE Carolina-South Atlantic Chapter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Fourth Annual Fall Gala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30, 2010</a:t>
            </a:r>
          </a:p>
          <a:p>
            <a:endParaRPr lang="en-US" sz="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Brooks Adams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Executive Director &amp; President</a:t>
            </a:r>
          </a:p>
          <a:p>
            <a:pPr algn="r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438400"/>
            <a:ext cx="723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</a:rPr>
              <a:t>Advancing Nanobiotechnology</a:t>
            </a:r>
          </a:p>
          <a:p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</a:rPr>
              <a:t>Commercialization</a:t>
            </a:r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Logo Design by baspixels"/>
          <p:cNvPicPr>
            <a:picLocks noChangeAspect="1" noChangeArrowheads="1"/>
          </p:cNvPicPr>
          <p:nvPr/>
        </p:nvPicPr>
        <p:blipFill>
          <a:blip r:embed="rId3" cstate="print"/>
          <a:srcRect l="15789" t="34232" r="17894" b="34389"/>
          <a:stretch>
            <a:fillRect/>
          </a:stretch>
        </p:blipFill>
        <p:spPr bwMode="auto">
          <a:xfrm>
            <a:off x="838201" y="990600"/>
            <a:ext cx="3665912" cy="128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 global market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 nanomedicine healthcare markets: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America $4.75 billion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 $3.65 billion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5000"/>
              <a:buFont typeface="Wingdings 2" pitchFamily="18" charset="2"/>
              <a:buChar char="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280 US nanobio companies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5000"/>
              <a:buFont typeface="Wingdings 2" pitchFamily="18" charset="2"/>
              <a:buChar char="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150 international nanobio companies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 hubs:  Boston, San Francisco, Houston, &amp; RTP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 academic centers: 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NC, MA, CA, OH, &amp; TX</a:t>
            </a:r>
            <a:endParaRPr lang="en-US" sz="2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Insights (Jan 2010), Pew Charitable Trusts, COIN database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036401" cy="6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72000" y="1447800"/>
            <a:ext cx="1143000" cy="5257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00600" y="2011680"/>
            <a:ext cx="609600" cy="2743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00600" y="2971800"/>
            <a:ext cx="533400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00800" y="8458200"/>
            <a:ext cx="609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658100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Delemarle, 2009 Nanotech. L. &amp; Bus. 103 2009 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876800" y="4343400"/>
            <a:ext cx="533400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876800" y="6172200"/>
            <a:ext cx="533400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2057400"/>
            <a:ext cx="381000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371600" y="2971800"/>
            <a:ext cx="381000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371600" y="4343400"/>
            <a:ext cx="381000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371600" y="6172200"/>
            <a:ext cx="381000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52400"/>
            <a:ext cx="845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Countries Contributing 1% or More of Knowledge-Production in Nanoscience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36442"/>
            <a:ext cx="7848600" cy="501675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 smtClean="0"/>
              <a:t>CLASS</a:t>
            </a:r>
            <a:r>
              <a:rPr lang="en-US" sz="2000" b="1" dirty="0" smtClean="0"/>
              <a:t>	 		</a:t>
            </a:r>
            <a:r>
              <a:rPr lang="en-US" sz="2000" b="1" u="sng" dirty="0" smtClean="0"/>
              <a:t>2009 SALES (BILLIONS)</a:t>
            </a:r>
            <a:r>
              <a:rPr lang="en-US" sz="2000" b="1" dirty="0" smtClean="0"/>
              <a:t>	</a:t>
            </a:r>
            <a:r>
              <a:rPr lang="en-US" sz="2000" b="1" u="sng" dirty="0" smtClean="0"/>
              <a:t>ANNUAL GROWTH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Oncologics 		$52.37 			8.80%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r>
              <a:rPr lang="en-US" sz="2000" dirty="0" smtClean="0"/>
              <a:t>Lipid Regulators 		$35.28 			4.90% 	</a:t>
            </a:r>
          </a:p>
          <a:p>
            <a:r>
              <a:rPr lang="en-US" sz="2000" dirty="0" smtClean="0"/>
              <a:t>Respiratory Agents 	$33.59 			11.00% 	</a:t>
            </a:r>
          </a:p>
          <a:p>
            <a:r>
              <a:rPr lang="en-US" sz="2000" dirty="0" smtClean="0"/>
              <a:t>Antidiabetics 		$30.40 			13.40% 	</a:t>
            </a:r>
          </a:p>
          <a:p>
            <a:r>
              <a:rPr lang="en-US" sz="2000" dirty="0" smtClean="0"/>
              <a:t>Anti-ulcerants 		$29.61 			0.60% 	</a:t>
            </a:r>
          </a:p>
          <a:p>
            <a:r>
              <a:rPr lang="it-IT" sz="2000" dirty="0" smtClean="0"/>
              <a:t>Angiotensin II Antagonists 	$25.20 			11.40% 	</a:t>
            </a:r>
          </a:p>
          <a:p>
            <a:r>
              <a:rPr lang="en-US" sz="2000" dirty="0" smtClean="0"/>
              <a:t>Antipsychotics 		$23.24 			4.60% 	</a:t>
            </a:r>
          </a:p>
          <a:p>
            <a:r>
              <a:rPr lang="en-US" sz="2000" dirty="0" smtClean="0"/>
              <a:t>Antidepressants 		$19.41 			-1.30% 	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Agents 	$17.96 			18.00% </a:t>
            </a:r>
            <a:r>
              <a:rPr lang="en-US" sz="2000" dirty="0" smtClean="0"/>
              <a:t>	</a:t>
            </a:r>
          </a:p>
          <a:p>
            <a:r>
              <a:rPr lang="en-US" sz="2000" dirty="0" smtClean="0"/>
              <a:t>Platelet Aggr. Inhibitors 	$14.60 			9.00% 	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Antivirals 		$13.75 			14.90% </a:t>
            </a:r>
            <a:r>
              <a:rPr lang="en-US" sz="2000" dirty="0" smtClean="0"/>
              <a:t>	</a:t>
            </a:r>
          </a:p>
          <a:p>
            <a:r>
              <a:rPr lang="en-US" sz="2000" dirty="0" smtClean="0"/>
              <a:t>Anti-epileptics 		$12.99 			-19.80% 	</a:t>
            </a:r>
          </a:p>
          <a:p>
            <a:r>
              <a:rPr lang="en-US" sz="2000" dirty="0" smtClean="0"/>
              <a:t>Narcotic analgesics 	$11.23 			8.60% 	</a:t>
            </a:r>
          </a:p>
          <a:p>
            <a:r>
              <a:rPr lang="en-US" sz="2000" dirty="0" smtClean="0"/>
              <a:t>Non-narcotic analgesics 	$11.17 			7.30% 	</a:t>
            </a:r>
          </a:p>
          <a:p>
            <a:r>
              <a:rPr lang="en-US" sz="2000" dirty="0" smtClean="0"/>
              <a:t>Erthropoietins 		$10.80 			-4.10%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15 global therapeutic classes 2009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Source: IMS Health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Nanoenabled products on market or coming soon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dendrimer &amp; micelle-based products in development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14475"/>
            <a:ext cx="6534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81425"/>
            <a:ext cx="7696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336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Livingston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nanobiotech opportunity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overview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Nanobiotech in NC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  <a:p>
            <a:pPr marL="514350" indent="-514350">
              <a:spcBef>
                <a:spcPct val="20000"/>
              </a:spcBef>
              <a:spcAft>
                <a:spcPct val="50000"/>
              </a:spcAft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Advancing Nanobiotech Commercialization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3657600"/>
            <a:ext cx="5334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future of nanomedicine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Livingston Group perspective is: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Expansion beyond oncology into ophthalmic, women’s health, infectious diseases, and CNS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Diagnostics flood gate leaking but not open yet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Regenerative medicine regulatory views and early technical successes are encouraging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bit more intelligence in smart therapeutics (nanodevices)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Nano-enabled targeted d</a:t>
            </a:r>
            <a:r>
              <a:rPr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elivery</a:t>
            </a:r>
          </a:p>
        </p:txBody>
      </p:sp>
      <p:sp>
        <p:nvSpPr>
          <p:cNvPr id="16387" name="Content Placeholder 13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dirty="0" smtClean="0"/>
              <a:t>Untargeted delivery</a:t>
            </a:r>
            <a:endParaRPr dirty="0"/>
          </a:p>
        </p:txBody>
      </p:sp>
      <p:sp>
        <p:nvSpPr>
          <p:cNvPr id="16388" name="Content Placeholder 13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Targeted delivery</a:t>
            </a:r>
          </a:p>
        </p:txBody>
      </p:sp>
      <p:sp>
        <p:nvSpPr>
          <p:cNvPr id="4" name="Flowchart: Delay 3"/>
          <p:cNvSpPr/>
          <p:nvPr/>
        </p:nvSpPr>
        <p:spPr bwMode="auto">
          <a:xfrm rot="16200000">
            <a:off x="2247107" y="3693318"/>
            <a:ext cx="1498600" cy="963613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Freeform 182"/>
          <p:cNvSpPr>
            <a:spLocks/>
          </p:cNvSpPr>
          <p:nvPr/>
        </p:nvSpPr>
        <p:spPr bwMode="auto">
          <a:xfrm>
            <a:off x="3067339" y="2864502"/>
            <a:ext cx="691861" cy="1260981"/>
          </a:xfrm>
          <a:custGeom>
            <a:avLst/>
            <a:gdLst/>
            <a:ahLst/>
            <a:cxnLst>
              <a:cxn ang="0">
                <a:pos x="204" y="356"/>
              </a:cxn>
              <a:cxn ang="0">
                <a:pos x="182" y="336"/>
              </a:cxn>
              <a:cxn ang="0">
                <a:pos x="158" y="302"/>
              </a:cxn>
              <a:cxn ang="0">
                <a:pos x="150" y="280"/>
              </a:cxn>
              <a:cxn ang="0">
                <a:pos x="148" y="252"/>
              </a:cxn>
              <a:cxn ang="0">
                <a:pos x="152" y="222"/>
              </a:cxn>
              <a:cxn ang="0">
                <a:pos x="156" y="208"/>
              </a:cxn>
              <a:cxn ang="0">
                <a:pos x="160" y="178"/>
              </a:cxn>
              <a:cxn ang="0">
                <a:pos x="158" y="146"/>
              </a:cxn>
              <a:cxn ang="0">
                <a:pos x="150" y="114"/>
              </a:cxn>
              <a:cxn ang="0">
                <a:pos x="136" y="82"/>
              </a:cxn>
              <a:cxn ang="0">
                <a:pos x="114" y="52"/>
              </a:cxn>
              <a:cxn ang="0">
                <a:pos x="84" y="28"/>
              </a:cxn>
              <a:cxn ang="0">
                <a:pos x="46" y="8"/>
              </a:cxn>
              <a:cxn ang="0">
                <a:pos x="0" y="30"/>
              </a:cxn>
              <a:cxn ang="0">
                <a:pos x="10" y="32"/>
              </a:cxn>
              <a:cxn ang="0">
                <a:pos x="32" y="42"/>
              </a:cxn>
              <a:cxn ang="0">
                <a:pos x="48" y="60"/>
              </a:cxn>
              <a:cxn ang="0">
                <a:pos x="54" y="76"/>
              </a:cxn>
              <a:cxn ang="0">
                <a:pos x="52" y="100"/>
              </a:cxn>
              <a:cxn ang="0">
                <a:pos x="50" y="114"/>
              </a:cxn>
              <a:cxn ang="0">
                <a:pos x="26" y="194"/>
              </a:cxn>
              <a:cxn ang="0">
                <a:pos x="18" y="238"/>
              </a:cxn>
              <a:cxn ang="0">
                <a:pos x="20" y="264"/>
              </a:cxn>
              <a:cxn ang="0">
                <a:pos x="28" y="278"/>
              </a:cxn>
              <a:cxn ang="0">
                <a:pos x="36" y="284"/>
              </a:cxn>
              <a:cxn ang="0">
                <a:pos x="28" y="274"/>
              </a:cxn>
              <a:cxn ang="0">
                <a:pos x="26" y="248"/>
              </a:cxn>
              <a:cxn ang="0">
                <a:pos x="36" y="204"/>
              </a:cxn>
              <a:cxn ang="0">
                <a:pos x="50" y="172"/>
              </a:cxn>
              <a:cxn ang="0">
                <a:pos x="40" y="214"/>
              </a:cxn>
              <a:cxn ang="0">
                <a:pos x="36" y="256"/>
              </a:cxn>
              <a:cxn ang="0">
                <a:pos x="36" y="300"/>
              </a:cxn>
              <a:cxn ang="0">
                <a:pos x="50" y="340"/>
              </a:cxn>
              <a:cxn ang="0">
                <a:pos x="62" y="356"/>
              </a:cxn>
              <a:cxn ang="0">
                <a:pos x="78" y="368"/>
              </a:cxn>
              <a:cxn ang="0">
                <a:pos x="100" y="374"/>
              </a:cxn>
              <a:cxn ang="0">
                <a:pos x="128" y="376"/>
              </a:cxn>
              <a:cxn ang="0">
                <a:pos x="164" y="370"/>
              </a:cxn>
              <a:cxn ang="0">
                <a:pos x="204" y="356"/>
              </a:cxn>
            </a:cxnLst>
            <a:rect l="0" t="0" r="r" b="b"/>
            <a:pathLst>
              <a:path w="204" h="376">
                <a:moveTo>
                  <a:pt x="204" y="356"/>
                </a:moveTo>
                <a:lnTo>
                  <a:pt x="204" y="356"/>
                </a:lnTo>
                <a:lnTo>
                  <a:pt x="192" y="348"/>
                </a:lnTo>
                <a:lnTo>
                  <a:pt x="182" y="336"/>
                </a:lnTo>
                <a:lnTo>
                  <a:pt x="168" y="322"/>
                </a:lnTo>
                <a:lnTo>
                  <a:pt x="158" y="302"/>
                </a:lnTo>
                <a:lnTo>
                  <a:pt x="152" y="290"/>
                </a:lnTo>
                <a:lnTo>
                  <a:pt x="150" y="280"/>
                </a:lnTo>
                <a:lnTo>
                  <a:pt x="148" y="266"/>
                </a:lnTo>
                <a:lnTo>
                  <a:pt x="148" y="252"/>
                </a:lnTo>
                <a:lnTo>
                  <a:pt x="148" y="238"/>
                </a:lnTo>
                <a:lnTo>
                  <a:pt x="152" y="222"/>
                </a:lnTo>
                <a:lnTo>
                  <a:pt x="152" y="222"/>
                </a:lnTo>
                <a:lnTo>
                  <a:pt x="156" y="208"/>
                </a:lnTo>
                <a:lnTo>
                  <a:pt x="158" y="194"/>
                </a:lnTo>
                <a:lnTo>
                  <a:pt x="160" y="178"/>
                </a:lnTo>
                <a:lnTo>
                  <a:pt x="160" y="162"/>
                </a:lnTo>
                <a:lnTo>
                  <a:pt x="158" y="146"/>
                </a:lnTo>
                <a:lnTo>
                  <a:pt x="154" y="130"/>
                </a:lnTo>
                <a:lnTo>
                  <a:pt x="150" y="114"/>
                </a:lnTo>
                <a:lnTo>
                  <a:pt x="144" y="98"/>
                </a:lnTo>
                <a:lnTo>
                  <a:pt x="136" y="82"/>
                </a:lnTo>
                <a:lnTo>
                  <a:pt x="126" y="68"/>
                </a:lnTo>
                <a:lnTo>
                  <a:pt x="114" y="52"/>
                </a:lnTo>
                <a:lnTo>
                  <a:pt x="100" y="40"/>
                </a:lnTo>
                <a:lnTo>
                  <a:pt x="84" y="28"/>
                </a:lnTo>
                <a:lnTo>
                  <a:pt x="66" y="16"/>
                </a:lnTo>
                <a:lnTo>
                  <a:pt x="46" y="8"/>
                </a:lnTo>
                <a:lnTo>
                  <a:pt x="22" y="0"/>
                </a:lnTo>
                <a:lnTo>
                  <a:pt x="0" y="30"/>
                </a:lnTo>
                <a:lnTo>
                  <a:pt x="0" y="30"/>
                </a:lnTo>
                <a:lnTo>
                  <a:pt x="10" y="32"/>
                </a:lnTo>
                <a:lnTo>
                  <a:pt x="22" y="36"/>
                </a:lnTo>
                <a:lnTo>
                  <a:pt x="32" y="42"/>
                </a:lnTo>
                <a:lnTo>
                  <a:pt x="44" y="52"/>
                </a:lnTo>
                <a:lnTo>
                  <a:pt x="48" y="60"/>
                </a:lnTo>
                <a:lnTo>
                  <a:pt x="52" y="68"/>
                </a:lnTo>
                <a:lnTo>
                  <a:pt x="54" y="76"/>
                </a:lnTo>
                <a:lnTo>
                  <a:pt x="54" y="88"/>
                </a:lnTo>
                <a:lnTo>
                  <a:pt x="52" y="100"/>
                </a:lnTo>
                <a:lnTo>
                  <a:pt x="50" y="114"/>
                </a:lnTo>
                <a:lnTo>
                  <a:pt x="50" y="114"/>
                </a:lnTo>
                <a:lnTo>
                  <a:pt x="34" y="170"/>
                </a:lnTo>
                <a:lnTo>
                  <a:pt x="26" y="194"/>
                </a:lnTo>
                <a:lnTo>
                  <a:pt x="20" y="216"/>
                </a:lnTo>
                <a:lnTo>
                  <a:pt x="18" y="238"/>
                </a:lnTo>
                <a:lnTo>
                  <a:pt x="18" y="256"/>
                </a:lnTo>
                <a:lnTo>
                  <a:pt x="20" y="264"/>
                </a:lnTo>
                <a:lnTo>
                  <a:pt x="24" y="270"/>
                </a:lnTo>
                <a:lnTo>
                  <a:pt x="28" y="278"/>
                </a:lnTo>
                <a:lnTo>
                  <a:pt x="36" y="284"/>
                </a:lnTo>
                <a:lnTo>
                  <a:pt x="36" y="284"/>
                </a:lnTo>
                <a:lnTo>
                  <a:pt x="32" y="280"/>
                </a:lnTo>
                <a:lnTo>
                  <a:pt x="28" y="274"/>
                </a:lnTo>
                <a:lnTo>
                  <a:pt x="26" y="264"/>
                </a:lnTo>
                <a:lnTo>
                  <a:pt x="26" y="248"/>
                </a:lnTo>
                <a:lnTo>
                  <a:pt x="30" y="230"/>
                </a:lnTo>
                <a:lnTo>
                  <a:pt x="36" y="204"/>
                </a:lnTo>
                <a:lnTo>
                  <a:pt x="50" y="172"/>
                </a:lnTo>
                <a:lnTo>
                  <a:pt x="50" y="172"/>
                </a:lnTo>
                <a:lnTo>
                  <a:pt x="46" y="184"/>
                </a:lnTo>
                <a:lnTo>
                  <a:pt x="40" y="214"/>
                </a:lnTo>
                <a:lnTo>
                  <a:pt x="36" y="234"/>
                </a:lnTo>
                <a:lnTo>
                  <a:pt x="36" y="256"/>
                </a:lnTo>
                <a:lnTo>
                  <a:pt x="34" y="278"/>
                </a:lnTo>
                <a:lnTo>
                  <a:pt x="36" y="300"/>
                </a:lnTo>
                <a:lnTo>
                  <a:pt x="42" y="322"/>
                </a:lnTo>
                <a:lnTo>
                  <a:pt x="50" y="340"/>
                </a:lnTo>
                <a:lnTo>
                  <a:pt x="56" y="348"/>
                </a:lnTo>
                <a:lnTo>
                  <a:pt x="62" y="356"/>
                </a:lnTo>
                <a:lnTo>
                  <a:pt x="70" y="362"/>
                </a:lnTo>
                <a:lnTo>
                  <a:pt x="78" y="368"/>
                </a:lnTo>
                <a:lnTo>
                  <a:pt x="90" y="372"/>
                </a:lnTo>
                <a:lnTo>
                  <a:pt x="100" y="374"/>
                </a:lnTo>
                <a:lnTo>
                  <a:pt x="114" y="376"/>
                </a:lnTo>
                <a:lnTo>
                  <a:pt x="128" y="376"/>
                </a:lnTo>
                <a:lnTo>
                  <a:pt x="146" y="374"/>
                </a:lnTo>
                <a:lnTo>
                  <a:pt x="164" y="370"/>
                </a:lnTo>
                <a:lnTo>
                  <a:pt x="184" y="364"/>
                </a:lnTo>
                <a:lnTo>
                  <a:pt x="204" y="356"/>
                </a:lnTo>
                <a:lnTo>
                  <a:pt x="204" y="3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Freeform 183"/>
          <p:cNvSpPr>
            <a:spLocks/>
          </p:cNvSpPr>
          <p:nvPr/>
        </p:nvSpPr>
        <p:spPr bwMode="auto">
          <a:xfrm>
            <a:off x="3196215" y="2938283"/>
            <a:ext cx="203489" cy="1006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2" y="4"/>
              </a:cxn>
              <a:cxn ang="0">
                <a:pos x="22" y="10"/>
              </a:cxn>
              <a:cxn ang="0">
                <a:pos x="32" y="18"/>
              </a:cxn>
              <a:cxn ang="0">
                <a:pos x="38" y="28"/>
              </a:cxn>
              <a:cxn ang="0">
                <a:pos x="44" y="40"/>
              </a:cxn>
              <a:cxn ang="0">
                <a:pos x="46" y="52"/>
              </a:cxn>
              <a:cxn ang="0">
                <a:pos x="50" y="66"/>
              </a:cxn>
              <a:cxn ang="0">
                <a:pos x="50" y="82"/>
              </a:cxn>
              <a:cxn ang="0">
                <a:pos x="50" y="82"/>
              </a:cxn>
              <a:cxn ang="0">
                <a:pos x="50" y="102"/>
              </a:cxn>
              <a:cxn ang="0">
                <a:pos x="50" y="124"/>
              </a:cxn>
              <a:cxn ang="0">
                <a:pos x="44" y="164"/>
              </a:cxn>
              <a:cxn ang="0">
                <a:pos x="44" y="164"/>
              </a:cxn>
              <a:cxn ang="0">
                <a:pos x="38" y="204"/>
              </a:cxn>
              <a:cxn ang="0">
                <a:pos x="38" y="224"/>
              </a:cxn>
              <a:cxn ang="0">
                <a:pos x="40" y="244"/>
              </a:cxn>
              <a:cxn ang="0">
                <a:pos x="40" y="244"/>
              </a:cxn>
              <a:cxn ang="0">
                <a:pos x="44" y="258"/>
              </a:cxn>
              <a:cxn ang="0">
                <a:pos x="50" y="272"/>
              </a:cxn>
              <a:cxn ang="0">
                <a:pos x="54" y="284"/>
              </a:cxn>
              <a:cxn ang="0">
                <a:pos x="60" y="298"/>
              </a:cxn>
              <a:cxn ang="0">
                <a:pos x="60" y="298"/>
              </a:cxn>
              <a:cxn ang="0">
                <a:pos x="60" y="300"/>
              </a:cxn>
              <a:cxn ang="0">
                <a:pos x="58" y="298"/>
              </a:cxn>
              <a:cxn ang="0">
                <a:pos x="58" y="298"/>
              </a:cxn>
              <a:cxn ang="0">
                <a:pos x="44" y="262"/>
              </a:cxn>
              <a:cxn ang="0">
                <a:pos x="38" y="244"/>
              </a:cxn>
              <a:cxn ang="0">
                <a:pos x="34" y="224"/>
              </a:cxn>
              <a:cxn ang="0">
                <a:pos x="34" y="224"/>
              </a:cxn>
              <a:cxn ang="0">
                <a:pos x="34" y="208"/>
              </a:cxn>
              <a:cxn ang="0">
                <a:pos x="36" y="194"/>
              </a:cxn>
              <a:cxn ang="0">
                <a:pos x="42" y="162"/>
              </a:cxn>
              <a:cxn ang="0">
                <a:pos x="42" y="162"/>
              </a:cxn>
              <a:cxn ang="0">
                <a:pos x="46" y="138"/>
              </a:cxn>
              <a:cxn ang="0">
                <a:pos x="48" y="114"/>
              </a:cxn>
              <a:cxn ang="0">
                <a:pos x="50" y="90"/>
              </a:cxn>
              <a:cxn ang="0">
                <a:pos x="48" y="66"/>
              </a:cxn>
              <a:cxn ang="0">
                <a:pos x="42" y="44"/>
              </a:cxn>
              <a:cxn ang="0">
                <a:pos x="40" y="34"/>
              </a:cxn>
              <a:cxn ang="0">
                <a:pos x="34" y="26"/>
              </a:cxn>
              <a:cxn ang="0">
                <a:pos x="28" y="18"/>
              </a:cxn>
              <a:cxn ang="0">
                <a:pos x="20" y="10"/>
              </a:cxn>
              <a:cxn ang="0">
                <a:pos x="12" y="6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0" h="300">
                <a:moveTo>
                  <a:pt x="0" y="0"/>
                </a:moveTo>
                <a:lnTo>
                  <a:pt x="0" y="0"/>
                </a:lnTo>
                <a:lnTo>
                  <a:pt x="12" y="4"/>
                </a:lnTo>
                <a:lnTo>
                  <a:pt x="22" y="10"/>
                </a:lnTo>
                <a:lnTo>
                  <a:pt x="32" y="18"/>
                </a:lnTo>
                <a:lnTo>
                  <a:pt x="38" y="28"/>
                </a:lnTo>
                <a:lnTo>
                  <a:pt x="44" y="40"/>
                </a:lnTo>
                <a:lnTo>
                  <a:pt x="46" y="52"/>
                </a:lnTo>
                <a:lnTo>
                  <a:pt x="50" y="66"/>
                </a:lnTo>
                <a:lnTo>
                  <a:pt x="50" y="82"/>
                </a:lnTo>
                <a:lnTo>
                  <a:pt x="50" y="82"/>
                </a:lnTo>
                <a:lnTo>
                  <a:pt x="50" y="102"/>
                </a:lnTo>
                <a:lnTo>
                  <a:pt x="50" y="124"/>
                </a:lnTo>
                <a:lnTo>
                  <a:pt x="44" y="164"/>
                </a:lnTo>
                <a:lnTo>
                  <a:pt x="44" y="164"/>
                </a:lnTo>
                <a:lnTo>
                  <a:pt x="38" y="204"/>
                </a:lnTo>
                <a:lnTo>
                  <a:pt x="38" y="224"/>
                </a:lnTo>
                <a:lnTo>
                  <a:pt x="40" y="244"/>
                </a:lnTo>
                <a:lnTo>
                  <a:pt x="40" y="244"/>
                </a:lnTo>
                <a:lnTo>
                  <a:pt x="44" y="258"/>
                </a:lnTo>
                <a:lnTo>
                  <a:pt x="50" y="272"/>
                </a:lnTo>
                <a:lnTo>
                  <a:pt x="54" y="284"/>
                </a:lnTo>
                <a:lnTo>
                  <a:pt x="60" y="298"/>
                </a:lnTo>
                <a:lnTo>
                  <a:pt x="60" y="298"/>
                </a:lnTo>
                <a:lnTo>
                  <a:pt x="60" y="300"/>
                </a:lnTo>
                <a:lnTo>
                  <a:pt x="58" y="298"/>
                </a:lnTo>
                <a:lnTo>
                  <a:pt x="58" y="298"/>
                </a:lnTo>
                <a:lnTo>
                  <a:pt x="44" y="262"/>
                </a:lnTo>
                <a:lnTo>
                  <a:pt x="38" y="244"/>
                </a:lnTo>
                <a:lnTo>
                  <a:pt x="34" y="224"/>
                </a:lnTo>
                <a:lnTo>
                  <a:pt x="34" y="224"/>
                </a:lnTo>
                <a:lnTo>
                  <a:pt x="34" y="208"/>
                </a:lnTo>
                <a:lnTo>
                  <a:pt x="36" y="194"/>
                </a:lnTo>
                <a:lnTo>
                  <a:pt x="42" y="162"/>
                </a:lnTo>
                <a:lnTo>
                  <a:pt x="42" y="162"/>
                </a:lnTo>
                <a:lnTo>
                  <a:pt x="46" y="138"/>
                </a:lnTo>
                <a:lnTo>
                  <a:pt x="48" y="114"/>
                </a:lnTo>
                <a:lnTo>
                  <a:pt x="50" y="90"/>
                </a:lnTo>
                <a:lnTo>
                  <a:pt x="48" y="66"/>
                </a:lnTo>
                <a:lnTo>
                  <a:pt x="42" y="44"/>
                </a:lnTo>
                <a:lnTo>
                  <a:pt x="40" y="34"/>
                </a:lnTo>
                <a:lnTo>
                  <a:pt x="34" y="26"/>
                </a:lnTo>
                <a:lnTo>
                  <a:pt x="28" y="18"/>
                </a:lnTo>
                <a:lnTo>
                  <a:pt x="20" y="10"/>
                </a:lnTo>
                <a:lnTo>
                  <a:pt x="12" y="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Freeform 184"/>
          <p:cNvSpPr>
            <a:spLocks/>
          </p:cNvSpPr>
          <p:nvPr/>
        </p:nvSpPr>
        <p:spPr bwMode="auto">
          <a:xfrm>
            <a:off x="3121602" y="2918161"/>
            <a:ext cx="495156" cy="11134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8" y="2"/>
              </a:cxn>
              <a:cxn ang="0">
                <a:pos x="34" y="8"/>
              </a:cxn>
              <a:cxn ang="0">
                <a:pos x="48" y="16"/>
              </a:cxn>
              <a:cxn ang="0">
                <a:pos x="58" y="28"/>
              </a:cxn>
              <a:cxn ang="0">
                <a:pos x="68" y="40"/>
              </a:cxn>
              <a:cxn ang="0">
                <a:pos x="76" y="54"/>
              </a:cxn>
              <a:cxn ang="0">
                <a:pos x="82" y="68"/>
              </a:cxn>
              <a:cxn ang="0">
                <a:pos x="88" y="86"/>
              </a:cxn>
              <a:cxn ang="0">
                <a:pos x="88" y="86"/>
              </a:cxn>
              <a:cxn ang="0">
                <a:pos x="92" y="110"/>
              </a:cxn>
              <a:cxn ang="0">
                <a:pos x="94" y="132"/>
              </a:cxn>
              <a:cxn ang="0">
                <a:pos x="94" y="180"/>
              </a:cxn>
              <a:cxn ang="0">
                <a:pos x="94" y="180"/>
              </a:cxn>
              <a:cxn ang="0">
                <a:pos x="94" y="204"/>
              </a:cxn>
              <a:cxn ang="0">
                <a:pos x="96" y="226"/>
              </a:cxn>
              <a:cxn ang="0">
                <a:pos x="100" y="248"/>
              </a:cxn>
              <a:cxn ang="0">
                <a:pos x="108" y="272"/>
              </a:cxn>
              <a:cxn ang="0">
                <a:pos x="108" y="272"/>
              </a:cxn>
              <a:cxn ang="0">
                <a:pos x="116" y="286"/>
              </a:cxn>
              <a:cxn ang="0">
                <a:pos x="126" y="300"/>
              </a:cxn>
              <a:cxn ang="0">
                <a:pos x="136" y="314"/>
              </a:cxn>
              <a:cxn ang="0">
                <a:pos x="144" y="328"/>
              </a:cxn>
              <a:cxn ang="0">
                <a:pos x="144" y="328"/>
              </a:cxn>
              <a:cxn ang="0">
                <a:pos x="146" y="330"/>
              </a:cxn>
              <a:cxn ang="0">
                <a:pos x="144" y="332"/>
              </a:cxn>
              <a:cxn ang="0">
                <a:pos x="142" y="330"/>
              </a:cxn>
              <a:cxn ang="0">
                <a:pos x="142" y="330"/>
              </a:cxn>
              <a:cxn ang="0">
                <a:pos x="130" y="310"/>
              </a:cxn>
              <a:cxn ang="0">
                <a:pos x="116" y="290"/>
              </a:cxn>
              <a:cxn ang="0">
                <a:pos x="106" y="270"/>
              </a:cxn>
              <a:cxn ang="0">
                <a:pos x="96" y="248"/>
              </a:cxn>
              <a:cxn ang="0">
                <a:pos x="96" y="248"/>
              </a:cxn>
              <a:cxn ang="0">
                <a:pos x="92" y="232"/>
              </a:cxn>
              <a:cxn ang="0">
                <a:pos x="90" y="214"/>
              </a:cxn>
              <a:cxn ang="0">
                <a:pos x="92" y="178"/>
              </a:cxn>
              <a:cxn ang="0">
                <a:pos x="92" y="178"/>
              </a:cxn>
              <a:cxn ang="0">
                <a:pos x="92" y="150"/>
              </a:cxn>
              <a:cxn ang="0">
                <a:pos x="90" y="122"/>
              </a:cxn>
              <a:cxn ang="0">
                <a:pos x="86" y="94"/>
              </a:cxn>
              <a:cxn ang="0">
                <a:pos x="80" y="68"/>
              </a:cxn>
              <a:cxn ang="0">
                <a:pos x="74" y="56"/>
              </a:cxn>
              <a:cxn ang="0">
                <a:pos x="68" y="44"/>
              </a:cxn>
              <a:cxn ang="0">
                <a:pos x="62" y="34"/>
              </a:cxn>
              <a:cxn ang="0">
                <a:pos x="52" y="24"/>
              </a:cxn>
              <a:cxn ang="0">
                <a:pos x="42" y="16"/>
              </a:cxn>
              <a:cxn ang="0">
                <a:pos x="30" y="10"/>
              </a:cxn>
              <a:cxn ang="0">
                <a:pos x="18" y="4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332">
                <a:moveTo>
                  <a:pt x="0" y="0"/>
                </a:moveTo>
                <a:lnTo>
                  <a:pt x="0" y="0"/>
                </a:lnTo>
                <a:lnTo>
                  <a:pt x="18" y="2"/>
                </a:lnTo>
                <a:lnTo>
                  <a:pt x="34" y="8"/>
                </a:lnTo>
                <a:lnTo>
                  <a:pt x="48" y="16"/>
                </a:lnTo>
                <a:lnTo>
                  <a:pt x="58" y="28"/>
                </a:lnTo>
                <a:lnTo>
                  <a:pt x="68" y="40"/>
                </a:lnTo>
                <a:lnTo>
                  <a:pt x="76" y="54"/>
                </a:lnTo>
                <a:lnTo>
                  <a:pt x="82" y="68"/>
                </a:lnTo>
                <a:lnTo>
                  <a:pt x="88" y="86"/>
                </a:lnTo>
                <a:lnTo>
                  <a:pt x="88" y="86"/>
                </a:lnTo>
                <a:lnTo>
                  <a:pt x="92" y="110"/>
                </a:lnTo>
                <a:lnTo>
                  <a:pt x="94" y="132"/>
                </a:lnTo>
                <a:lnTo>
                  <a:pt x="94" y="180"/>
                </a:lnTo>
                <a:lnTo>
                  <a:pt x="94" y="180"/>
                </a:lnTo>
                <a:lnTo>
                  <a:pt x="94" y="204"/>
                </a:lnTo>
                <a:lnTo>
                  <a:pt x="96" y="226"/>
                </a:lnTo>
                <a:lnTo>
                  <a:pt x="100" y="248"/>
                </a:lnTo>
                <a:lnTo>
                  <a:pt x="108" y="272"/>
                </a:lnTo>
                <a:lnTo>
                  <a:pt x="108" y="272"/>
                </a:lnTo>
                <a:lnTo>
                  <a:pt x="116" y="286"/>
                </a:lnTo>
                <a:lnTo>
                  <a:pt x="126" y="300"/>
                </a:lnTo>
                <a:lnTo>
                  <a:pt x="136" y="314"/>
                </a:lnTo>
                <a:lnTo>
                  <a:pt x="144" y="328"/>
                </a:lnTo>
                <a:lnTo>
                  <a:pt x="144" y="328"/>
                </a:lnTo>
                <a:lnTo>
                  <a:pt x="146" y="330"/>
                </a:lnTo>
                <a:lnTo>
                  <a:pt x="144" y="332"/>
                </a:lnTo>
                <a:lnTo>
                  <a:pt x="142" y="330"/>
                </a:lnTo>
                <a:lnTo>
                  <a:pt x="142" y="330"/>
                </a:lnTo>
                <a:lnTo>
                  <a:pt x="130" y="310"/>
                </a:lnTo>
                <a:lnTo>
                  <a:pt x="116" y="290"/>
                </a:lnTo>
                <a:lnTo>
                  <a:pt x="106" y="270"/>
                </a:lnTo>
                <a:lnTo>
                  <a:pt x="96" y="248"/>
                </a:lnTo>
                <a:lnTo>
                  <a:pt x="96" y="248"/>
                </a:lnTo>
                <a:lnTo>
                  <a:pt x="92" y="232"/>
                </a:lnTo>
                <a:lnTo>
                  <a:pt x="90" y="214"/>
                </a:lnTo>
                <a:lnTo>
                  <a:pt x="92" y="178"/>
                </a:lnTo>
                <a:lnTo>
                  <a:pt x="92" y="178"/>
                </a:lnTo>
                <a:lnTo>
                  <a:pt x="92" y="150"/>
                </a:lnTo>
                <a:lnTo>
                  <a:pt x="90" y="122"/>
                </a:lnTo>
                <a:lnTo>
                  <a:pt x="86" y="94"/>
                </a:lnTo>
                <a:lnTo>
                  <a:pt x="80" y="68"/>
                </a:lnTo>
                <a:lnTo>
                  <a:pt x="74" y="56"/>
                </a:lnTo>
                <a:lnTo>
                  <a:pt x="68" y="44"/>
                </a:lnTo>
                <a:lnTo>
                  <a:pt x="62" y="34"/>
                </a:lnTo>
                <a:lnTo>
                  <a:pt x="52" y="24"/>
                </a:lnTo>
                <a:lnTo>
                  <a:pt x="42" y="16"/>
                </a:lnTo>
                <a:lnTo>
                  <a:pt x="30" y="10"/>
                </a:lnTo>
                <a:lnTo>
                  <a:pt x="18" y="4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Freeform 202"/>
          <p:cNvSpPr>
            <a:spLocks/>
          </p:cNvSpPr>
          <p:nvPr/>
        </p:nvSpPr>
        <p:spPr bwMode="auto">
          <a:xfrm>
            <a:off x="2673928" y="2918161"/>
            <a:ext cx="440892" cy="1294517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2" y="44"/>
              </a:cxn>
              <a:cxn ang="0">
                <a:pos x="2" y="48"/>
              </a:cxn>
              <a:cxn ang="0">
                <a:pos x="0" y="62"/>
              </a:cxn>
              <a:cxn ang="0">
                <a:pos x="0" y="80"/>
              </a:cxn>
              <a:cxn ang="0">
                <a:pos x="4" y="106"/>
              </a:cxn>
              <a:cxn ang="0">
                <a:pos x="4" y="106"/>
              </a:cxn>
              <a:cxn ang="0">
                <a:pos x="14" y="138"/>
              </a:cxn>
              <a:cxn ang="0">
                <a:pos x="24" y="178"/>
              </a:cxn>
              <a:cxn ang="0">
                <a:pos x="28" y="196"/>
              </a:cxn>
              <a:cxn ang="0">
                <a:pos x="30" y="214"/>
              </a:cxn>
              <a:cxn ang="0">
                <a:pos x="30" y="230"/>
              </a:cxn>
              <a:cxn ang="0">
                <a:pos x="26" y="242"/>
              </a:cxn>
              <a:cxn ang="0">
                <a:pos x="26" y="242"/>
              </a:cxn>
              <a:cxn ang="0">
                <a:pos x="16" y="270"/>
              </a:cxn>
              <a:cxn ang="0">
                <a:pos x="8" y="296"/>
              </a:cxn>
              <a:cxn ang="0">
                <a:pos x="6" y="320"/>
              </a:cxn>
              <a:cxn ang="0">
                <a:pos x="4" y="342"/>
              </a:cxn>
              <a:cxn ang="0">
                <a:pos x="6" y="360"/>
              </a:cxn>
              <a:cxn ang="0">
                <a:pos x="8" y="374"/>
              </a:cxn>
              <a:cxn ang="0">
                <a:pos x="12" y="386"/>
              </a:cxn>
              <a:cxn ang="0">
                <a:pos x="12" y="386"/>
              </a:cxn>
              <a:cxn ang="0">
                <a:pos x="24" y="380"/>
              </a:cxn>
              <a:cxn ang="0">
                <a:pos x="38" y="372"/>
              </a:cxn>
              <a:cxn ang="0">
                <a:pos x="54" y="356"/>
              </a:cxn>
              <a:cxn ang="0">
                <a:pos x="74" y="334"/>
              </a:cxn>
              <a:cxn ang="0">
                <a:pos x="84" y="320"/>
              </a:cxn>
              <a:cxn ang="0">
                <a:pos x="94" y="302"/>
              </a:cxn>
              <a:cxn ang="0">
                <a:pos x="104" y="284"/>
              </a:cxn>
              <a:cxn ang="0">
                <a:pos x="112" y="262"/>
              </a:cxn>
              <a:cxn ang="0">
                <a:pos x="122" y="238"/>
              </a:cxn>
              <a:cxn ang="0">
                <a:pos x="130" y="212"/>
              </a:cxn>
              <a:cxn ang="0">
                <a:pos x="130" y="212"/>
              </a:cxn>
              <a:cxn ang="0">
                <a:pos x="128" y="210"/>
              </a:cxn>
              <a:cxn ang="0">
                <a:pos x="118" y="204"/>
              </a:cxn>
              <a:cxn ang="0">
                <a:pos x="110" y="194"/>
              </a:cxn>
              <a:cxn ang="0">
                <a:pos x="104" y="186"/>
              </a:cxn>
              <a:cxn ang="0">
                <a:pos x="102" y="176"/>
              </a:cxn>
              <a:cxn ang="0">
                <a:pos x="102" y="176"/>
              </a:cxn>
              <a:cxn ang="0">
                <a:pos x="98" y="160"/>
              </a:cxn>
              <a:cxn ang="0">
                <a:pos x="94" y="142"/>
              </a:cxn>
              <a:cxn ang="0">
                <a:pos x="92" y="120"/>
              </a:cxn>
              <a:cxn ang="0">
                <a:pos x="90" y="98"/>
              </a:cxn>
              <a:cxn ang="0">
                <a:pos x="90" y="74"/>
              </a:cxn>
              <a:cxn ang="0">
                <a:pos x="92" y="52"/>
              </a:cxn>
              <a:cxn ang="0">
                <a:pos x="96" y="32"/>
              </a:cxn>
              <a:cxn ang="0">
                <a:pos x="104" y="14"/>
              </a:cxn>
              <a:cxn ang="0">
                <a:pos x="104" y="14"/>
              </a:cxn>
              <a:cxn ang="0">
                <a:pos x="106" y="6"/>
              </a:cxn>
              <a:cxn ang="0">
                <a:pos x="106" y="2"/>
              </a:cxn>
              <a:cxn ang="0">
                <a:pos x="102" y="0"/>
              </a:cxn>
              <a:cxn ang="0">
                <a:pos x="98" y="0"/>
              </a:cxn>
              <a:cxn ang="0">
                <a:pos x="82" y="4"/>
              </a:cxn>
              <a:cxn ang="0">
                <a:pos x="62" y="12"/>
              </a:cxn>
              <a:cxn ang="0">
                <a:pos x="22" y="32"/>
              </a:cxn>
              <a:cxn ang="0">
                <a:pos x="2" y="44"/>
              </a:cxn>
              <a:cxn ang="0">
                <a:pos x="2" y="44"/>
              </a:cxn>
            </a:cxnLst>
            <a:rect l="0" t="0" r="r" b="b"/>
            <a:pathLst>
              <a:path w="130" h="386">
                <a:moveTo>
                  <a:pt x="2" y="44"/>
                </a:moveTo>
                <a:lnTo>
                  <a:pt x="2" y="44"/>
                </a:lnTo>
                <a:lnTo>
                  <a:pt x="2" y="48"/>
                </a:lnTo>
                <a:lnTo>
                  <a:pt x="0" y="62"/>
                </a:lnTo>
                <a:lnTo>
                  <a:pt x="0" y="80"/>
                </a:lnTo>
                <a:lnTo>
                  <a:pt x="4" y="106"/>
                </a:lnTo>
                <a:lnTo>
                  <a:pt x="4" y="106"/>
                </a:lnTo>
                <a:lnTo>
                  <a:pt x="14" y="138"/>
                </a:lnTo>
                <a:lnTo>
                  <a:pt x="24" y="178"/>
                </a:lnTo>
                <a:lnTo>
                  <a:pt x="28" y="196"/>
                </a:lnTo>
                <a:lnTo>
                  <a:pt x="30" y="214"/>
                </a:lnTo>
                <a:lnTo>
                  <a:pt x="30" y="230"/>
                </a:lnTo>
                <a:lnTo>
                  <a:pt x="26" y="242"/>
                </a:lnTo>
                <a:lnTo>
                  <a:pt x="26" y="242"/>
                </a:lnTo>
                <a:lnTo>
                  <a:pt x="16" y="270"/>
                </a:lnTo>
                <a:lnTo>
                  <a:pt x="8" y="296"/>
                </a:lnTo>
                <a:lnTo>
                  <a:pt x="6" y="320"/>
                </a:lnTo>
                <a:lnTo>
                  <a:pt x="4" y="342"/>
                </a:lnTo>
                <a:lnTo>
                  <a:pt x="6" y="360"/>
                </a:lnTo>
                <a:lnTo>
                  <a:pt x="8" y="374"/>
                </a:lnTo>
                <a:lnTo>
                  <a:pt x="12" y="386"/>
                </a:lnTo>
                <a:lnTo>
                  <a:pt x="12" y="386"/>
                </a:lnTo>
                <a:lnTo>
                  <a:pt x="24" y="380"/>
                </a:lnTo>
                <a:lnTo>
                  <a:pt x="38" y="372"/>
                </a:lnTo>
                <a:lnTo>
                  <a:pt x="54" y="356"/>
                </a:lnTo>
                <a:lnTo>
                  <a:pt x="74" y="334"/>
                </a:lnTo>
                <a:lnTo>
                  <a:pt x="84" y="320"/>
                </a:lnTo>
                <a:lnTo>
                  <a:pt x="94" y="302"/>
                </a:lnTo>
                <a:lnTo>
                  <a:pt x="104" y="284"/>
                </a:lnTo>
                <a:lnTo>
                  <a:pt x="112" y="262"/>
                </a:lnTo>
                <a:lnTo>
                  <a:pt x="122" y="238"/>
                </a:lnTo>
                <a:lnTo>
                  <a:pt x="130" y="212"/>
                </a:lnTo>
                <a:lnTo>
                  <a:pt x="130" y="212"/>
                </a:lnTo>
                <a:lnTo>
                  <a:pt x="128" y="210"/>
                </a:lnTo>
                <a:lnTo>
                  <a:pt x="118" y="204"/>
                </a:lnTo>
                <a:lnTo>
                  <a:pt x="110" y="194"/>
                </a:lnTo>
                <a:lnTo>
                  <a:pt x="104" y="186"/>
                </a:lnTo>
                <a:lnTo>
                  <a:pt x="102" y="176"/>
                </a:lnTo>
                <a:lnTo>
                  <a:pt x="102" y="176"/>
                </a:lnTo>
                <a:lnTo>
                  <a:pt x="98" y="160"/>
                </a:lnTo>
                <a:lnTo>
                  <a:pt x="94" y="142"/>
                </a:lnTo>
                <a:lnTo>
                  <a:pt x="92" y="120"/>
                </a:lnTo>
                <a:lnTo>
                  <a:pt x="90" y="98"/>
                </a:lnTo>
                <a:lnTo>
                  <a:pt x="90" y="74"/>
                </a:lnTo>
                <a:lnTo>
                  <a:pt x="92" y="52"/>
                </a:lnTo>
                <a:lnTo>
                  <a:pt x="96" y="32"/>
                </a:lnTo>
                <a:lnTo>
                  <a:pt x="104" y="14"/>
                </a:lnTo>
                <a:lnTo>
                  <a:pt x="104" y="14"/>
                </a:lnTo>
                <a:lnTo>
                  <a:pt x="106" y="6"/>
                </a:lnTo>
                <a:lnTo>
                  <a:pt x="106" y="2"/>
                </a:lnTo>
                <a:lnTo>
                  <a:pt x="102" y="0"/>
                </a:lnTo>
                <a:lnTo>
                  <a:pt x="98" y="0"/>
                </a:lnTo>
                <a:lnTo>
                  <a:pt x="82" y="4"/>
                </a:lnTo>
                <a:lnTo>
                  <a:pt x="62" y="12"/>
                </a:lnTo>
                <a:lnTo>
                  <a:pt x="22" y="32"/>
                </a:lnTo>
                <a:lnTo>
                  <a:pt x="2" y="44"/>
                </a:lnTo>
                <a:lnTo>
                  <a:pt x="2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Freeform 203"/>
          <p:cNvSpPr>
            <a:spLocks/>
          </p:cNvSpPr>
          <p:nvPr/>
        </p:nvSpPr>
        <p:spPr bwMode="auto">
          <a:xfrm>
            <a:off x="2192338" y="2213889"/>
            <a:ext cx="929264" cy="1214029"/>
          </a:xfrm>
          <a:custGeom>
            <a:avLst/>
            <a:gdLst/>
            <a:ahLst/>
            <a:cxnLst>
              <a:cxn ang="0">
                <a:pos x="42" y="38"/>
              </a:cxn>
              <a:cxn ang="0">
                <a:pos x="22" y="54"/>
              </a:cxn>
              <a:cxn ang="0">
                <a:pos x="8" y="80"/>
              </a:cxn>
              <a:cxn ang="0">
                <a:pos x="2" y="102"/>
              </a:cxn>
              <a:cxn ang="0">
                <a:pos x="0" y="134"/>
              </a:cxn>
              <a:cxn ang="0">
                <a:pos x="8" y="170"/>
              </a:cxn>
              <a:cxn ang="0">
                <a:pos x="14" y="192"/>
              </a:cxn>
              <a:cxn ang="0">
                <a:pos x="16" y="212"/>
              </a:cxn>
              <a:cxn ang="0">
                <a:pos x="14" y="236"/>
              </a:cxn>
              <a:cxn ang="0">
                <a:pos x="0" y="266"/>
              </a:cxn>
              <a:cxn ang="0">
                <a:pos x="2" y="266"/>
              </a:cxn>
              <a:cxn ang="0">
                <a:pos x="8" y="272"/>
              </a:cxn>
              <a:cxn ang="0">
                <a:pos x="18" y="276"/>
              </a:cxn>
              <a:cxn ang="0">
                <a:pos x="20" y="292"/>
              </a:cxn>
              <a:cxn ang="0">
                <a:pos x="16" y="298"/>
              </a:cxn>
              <a:cxn ang="0">
                <a:pos x="22" y="310"/>
              </a:cxn>
              <a:cxn ang="0">
                <a:pos x="28" y="312"/>
              </a:cxn>
              <a:cxn ang="0">
                <a:pos x="26" y="320"/>
              </a:cxn>
              <a:cxn ang="0">
                <a:pos x="30" y="324"/>
              </a:cxn>
              <a:cxn ang="0">
                <a:pos x="42" y="328"/>
              </a:cxn>
              <a:cxn ang="0">
                <a:pos x="44" y="328"/>
              </a:cxn>
              <a:cxn ang="0">
                <a:pos x="46" y="334"/>
              </a:cxn>
              <a:cxn ang="0">
                <a:pos x="48" y="344"/>
              </a:cxn>
              <a:cxn ang="0">
                <a:pos x="52" y="354"/>
              </a:cxn>
              <a:cxn ang="0">
                <a:pos x="60" y="360"/>
              </a:cxn>
              <a:cxn ang="0">
                <a:pos x="80" y="360"/>
              </a:cxn>
              <a:cxn ang="0">
                <a:pos x="106" y="352"/>
              </a:cxn>
              <a:cxn ang="0">
                <a:pos x="144" y="336"/>
              </a:cxn>
              <a:cxn ang="0">
                <a:pos x="186" y="306"/>
              </a:cxn>
              <a:cxn ang="0">
                <a:pos x="226" y="262"/>
              </a:cxn>
              <a:cxn ang="0">
                <a:pos x="236" y="248"/>
              </a:cxn>
              <a:cxn ang="0">
                <a:pos x="252" y="216"/>
              </a:cxn>
              <a:cxn ang="0">
                <a:pos x="264" y="182"/>
              </a:cxn>
              <a:cxn ang="0">
                <a:pos x="272" y="146"/>
              </a:cxn>
              <a:cxn ang="0">
                <a:pos x="272" y="110"/>
              </a:cxn>
              <a:cxn ang="0">
                <a:pos x="266" y="76"/>
              </a:cxn>
              <a:cxn ang="0">
                <a:pos x="250" y="46"/>
              </a:cxn>
              <a:cxn ang="0">
                <a:pos x="222" y="22"/>
              </a:cxn>
              <a:cxn ang="0">
                <a:pos x="204" y="12"/>
              </a:cxn>
              <a:cxn ang="0">
                <a:pos x="176" y="2"/>
              </a:cxn>
              <a:cxn ang="0">
                <a:pos x="148" y="0"/>
              </a:cxn>
              <a:cxn ang="0">
                <a:pos x="120" y="4"/>
              </a:cxn>
              <a:cxn ang="0">
                <a:pos x="74" y="20"/>
              </a:cxn>
              <a:cxn ang="0">
                <a:pos x="42" y="38"/>
              </a:cxn>
            </a:cxnLst>
            <a:rect l="0" t="0" r="r" b="b"/>
            <a:pathLst>
              <a:path w="274" h="362">
                <a:moveTo>
                  <a:pt x="42" y="38"/>
                </a:moveTo>
                <a:lnTo>
                  <a:pt x="42" y="38"/>
                </a:lnTo>
                <a:lnTo>
                  <a:pt x="32" y="44"/>
                </a:lnTo>
                <a:lnTo>
                  <a:pt x="22" y="54"/>
                </a:lnTo>
                <a:lnTo>
                  <a:pt x="12" y="70"/>
                </a:lnTo>
                <a:lnTo>
                  <a:pt x="8" y="80"/>
                </a:lnTo>
                <a:lnTo>
                  <a:pt x="4" y="90"/>
                </a:lnTo>
                <a:lnTo>
                  <a:pt x="2" y="102"/>
                </a:lnTo>
                <a:lnTo>
                  <a:pt x="0" y="118"/>
                </a:lnTo>
                <a:lnTo>
                  <a:pt x="0" y="134"/>
                </a:lnTo>
                <a:lnTo>
                  <a:pt x="2" y="152"/>
                </a:lnTo>
                <a:lnTo>
                  <a:pt x="8" y="170"/>
                </a:lnTo>
                <a:lnTo>
                  <a:pt x="14" y="192"/>
                </a:lnTo>
                <a:lnTo>
                  <a:pt x="14" y="192"/>
                </a:lnTo>
                <a:lnTo>
                  <a:pt x="16" y="198"/>
                </a:lnTo>
                <a:lnTo>
                  <a:pt x="16" y="212"/>
                </a:lnTo>
                <a:lnTo>
                  <a:pt x="16" y="222"/>
                </a:lnTo>
                <a:lnTo>
                  <a:pt x="14" y="236"/>
                </a:lnTo>
                <a:lnTo>
                  <a:pt x="8" y="250"/>
                </a:lnTo>
                <a:lnTo>
                  <a:pt x="0" y="266"/>
                </a:lnTo>
                <a:lnTo>
                  <a:pt x="0" y="266"/>
                </a:lnTo>
                <a:lnTo>
                  <a:pt x="2" y="266"/>
                </a:lnTo>
                <a:lnTo>
                  <a:pt x="2" y="270"/>
                </a:lnTo>
                <a:lnTo>
                  <a:pt x="8" y="272"/>
                </a:lnTo>
                <a:lnTo>
                  <a:pt x="18" y="276"/>
                </a:lnTo>
                <a:lnTo>
                  <a:pt x="18" y="276"/>
                </a:lnTo>
                <a:lnTo>
                  <a:pt x="20" y="284"/>
                </a:lnTo>
                <a:lnTo>
                  <a:pt x="20" y="292"/>
                </a:lnTo>
                <a:lnTo>
                  <a:pt x="16" y="298"/>
                </a:lnTo>
                <a:lnTo>
                  <a:pt x="16" y="298"/>
                </a:lnTo>
                <a:lnTo>
                  <a:pt x="20" y="304"/>
                </a:lnTo>
                <a:lnTo>
                  <a:pt x="22" y="310"/>
                </a:lnTo>
                <a:lnTo>
                  <a:pt x="28" y="312"/>
                </a:lnTo>
                <a:lnTo>
                  <a:pt x="28" y="312"/>
                </a:lnTo>
                <a:lnTo>
                  <a:pt x="26" y="314"/>
                </a:lnTo>
                <a:lnTo>
                  <a:pt x="26" y="320"/>
                </a:lnTo>
                <a:lnTo>
                  <a:pt x="26" y="322"/>
                </a:lnTo>
                <a:lnTo>
                  <a:pt x="30" y="324"/>
                </a:lnTo>
                <a:lnTo>
                  <a:pt x="34" y="326"/>
                </a:lnTo>
                <a:lnTo>
                  <a:pt x="42" y="328"/>
                </a:lnTo>
                <a:lnTo>
                  <a:pt x="42" y="328"/>
                </a:lnTo>
                <a:lnTo>
                  <a:pt x="44" y="328"/>
                </a:lnTo>
                <a:lnTo>
                  <a:pt x="46" y="330"/>
                </a:lnTo>
                <a:lnTo>
                  <a:pt x="46" y="334"/>
                </a:lnTo>
                <a:lnTo>
                  <a:pt x="46" y="334"/>
                </a:lnTo>
                <a:lnTo>
                  <a:pt x="48" y="344"/>
                </a:lnTo>
                <a:lnTo>
                  <a:pt x="50" y="348"/>
                </a:lnTo>
                <a:lnTo>
                  <a:pt x="52" y="354"/>
                </a:lnTo>
                <a:lnTo>
                  <a:pt x="56" y="358"/>
                </a:lnTo>
                <a:lnTo>
                  <a:pt x="60" y="360"/>
                </a:lnTo>
                <a:lnTo>
                  <a:pt x="68" y="362"/>
                </a:lnTo>
                <a:lnTo>
                  <a:pt x="80" y="360"/>
                </a:lnTo>
                <a:lnTo>
                  <a:pt x="80" y="360"/>
                </a:lnTo>
                <a:lnTo>
                  <a:pt x="106" y="352"/>
                </a:lnTo>
                <a:lnTo>
                  <a:pt x="124" y="344"/>
                </a:lnTo>
                <a:lnTo>
                  <a:pt x="144" y="336"/>
                </a:lnTo>
                <a:lnTo>
                  <a:pt x="164" y="322"/>
                </a:lnTo>
                <a:lnTo>
                  <a:pt x="186" y="306"/>
                </a:lnTo>
                <a:lnTo>
                  <a:pt x="206" y="286"/>
                </a:lnTo>
                <a:lnTo>
                  <a:pt x="226" y="262"/>
                </a:lnTo>
                <a:lnTo>
                  <a:pt x="226" y="262"/>
                </a:lnTo>
                <a:lnTo>
                  <a:pt x="236" y="248"/>
                </a:lnTo>
                <a:lnTo>
                  <a:pt x="244" y="232"/>
                </a:lnTo>
                <a:lnTo>
                  <a:pt x="252" y="216"/>
                </a:lnTo>
                <a:lnTo>
                  <a:pt x="260" y="198"/>
                </a:lnTo>
                <a:lnTo>
                  <a:pt x="264" y="182"/>
                </a:lnTo>
                <a:lnTo>
                  <a:pt x="270" y="164"/>
                </a:lnTo>
                <a:lnTo>
                  <a:pt x="272" y="146"/>
                </a:lnTo>
                <a:lnTo>
                  <a:pt x="274" y="128"/>
                </a:lnTo>
                <a:lnTo>
                  <a:pt x="272" y="110"/>
                </a:lnTo>
                <a:lnTo>
                  <a:pt x="270" y="92"/>
                </a:lnTo>
                <a:lnTo>
                  <a:pt x="266" y="76"/>
                </a:lnTo>
                <a:lnTo>
                  <a:pt x="258" y="60"/>
                </a:lnTo>
                <a:lnTo>
                  <a:pt x="250" y="46"/>
                </a:lnTo>
                <a:lnTo>
                  <a:pt x="238" y="34"/>
                </a:lnTo>
                <a:lnTo>
                  <a:pt x="222" y="22"/>
                </a:lnTo>
                <a:lnTo>
                  <a:pt x="204" y="12"/>
                </a:lnTo>
                <a:lnTo>
                  <a:pt x="204" y="12"/>
                </a:lnTo>
                <a:lnTo>
                  <a:pt x="190" y="6"/>
                </a:lnTo>
                <a:lnTo>
                  <a:pt x="176" y="2"/>
                </a:lnTo>
                <a:lnTo>
                  <a:pt x="162" y="0"/>
                </a:lnTo>
                <a:lnTo>
                  <a:pt x="148" y="0"/>
                </a:lnTo>
                <a:lnTo>
                  <a:pt x="134" y="2"/>
                </a:lnTo>
                <a:lnTo>
                  <a:pt x="120" y="4"/>
                </a:lnTo>
                <a:lnTo>
                  <a:pt x="96" y="12"/>
                </a:lnTo>
                <a:lnTo>
                  <a:pt x="74" y="20"/>
                </a:lnTo>
                <a:lnTo>
                  <a:pt x="58" y="28"/>
                </a:lnTo>
                <a:lnTo>
                  <a:pt x="42" y="38"/>
                </a:lnTo>
                <a:lnTo>
                  <a:pt x="42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Freeform 204"/>
          <p:cNvSpPr>
            <a:spLocks/>
          </p:cNvSpPr>
          <p:nvPr/>
        </p:nvSpPr>
        <p:spPr bwMode="auto">
          <a:xfrm>
            <a:off x="2246602" y="3206576"/>
            <a:ext cx="142442" cy="107318"/>
          </a:xfrm>
          <a:custGeom>
            <a:avLst/>
            <a:gdLst/>
            <a:ahLst/>
            <a:cxnLst>
              <a:cxn ang="0">
                <a:pos x="42" y="8"/>
              </a:cxn>
              <a:cxn ang="0">
                <a:pos x="42" y="8"/>
              </a:cxn>
              <a:cxn ang="0">
                <a:pos x="34" y="8"/>
              </a:cxn>
              <a:cxn ang="0">
                <a:pos x="28" y="10"/>
              </a:cxn>
              <a:cxn ang="0">
                <a:pos x="22" y="8"/>
              </a:cxn>
              <a:cxn ang="0">
                <a:pos x="22" y="8"/>
              </a:cxn>
              <a:cxn ang="0">
                <a:pos x="10" y="2"/>
              </a:cxn>
              <a:cxn ang="0">
                <a:pos x="6" y="0"/>
              </a:cxn>
              <a:cxn ang="0">
                <a:pos x="0" y="4"/>
              </a:cxn>
              <a:cxn ang="0">
                <a:pos x="0" y="4"/>
              </a:cxn>
              <a:cxn ang="0">
                <a:pos x="0" y="10"/>
              </a:cxn>
              <a:cxn ang="0">
                <a:pos x="4" y="14"/>
              </a:cxn>
              <a:cxn ang="0">
                <a:pos x="10" y="18"/>
              </a:cxn>
              <a:cxn ang="0">
                <a:pos x="10" y="18"/>
              </a:cxn>
              <a:cxn ang="0">
                <a:pos x="10" y="24"/>
              </a:cxn>
              <a:cxn ang="0">
                <a:pos x="10" y="30"/>
              </a:cxn>
              <a:cxn ang="0">
                <a:pos x="14" y="32"/>
              </a:cxn>
              <a:cxn ang="0">
                <a:pos x="16" y="32"/>
              </a:cxn>
              <a:cxn ang="0">
                <a:pos x="16" y="32"/>
              </a:cxn>
              <a:cxn ang="0">
                <a:pos x="20" y="32"/>
              </a:cxn>
              <a:cxn ang="0">
                <a:pos x="24" y="30"/>
              </a:cxn>
              <a:cxn ang="0">
                <a:pos x="30" y="24"/>
              </a:cxn>
              <a:cxn ang="0">
                <a:pos x="38" y="16"/>
              </a:cxn>
              <a:cxn ang="0">
                <a:pos x="42" y="8"/>
              </a:cxn>
            </a:cxnLst>
            <a:rect l="0" t="0" r="r" b="b"/>
            <a:pathLst>
              <a:path w="42" h="32">
                <a:moveTo>
                  <a:pt x="42" y="8"/>
                </a:moveTo>
                <a:lnTo>
                  <a:pt x="42" y="8"/>
                </a:lnTo>
                <a:lnTo>
                  <a:pt x="34" y="8"/>
                </a:lnTo>
                <a:lnTo>
                  <a:pt x="28" y="10"/>
                </a:lnTo>
                <a:lnTo>
                  <a:pt x="22" y="8"/>
                </a:lnTo>
                <a:lnTo>
                  <a:pt x="22" y="8"/>
                </a:lnTo>
                <a:lnTo>
                  <a:pt x="10" y="2"/>
                </a:lnTo>
                <a:lnTo>
                  <a:pt x="6" y="0"/>
                </a:lnTo>
                <a:lnTo>
                  <a:pt x="0" y="4"/>
                </a:lnTo>
                <a:lnTo>
                  <a:pt x="0" y="4"/>
                </a:lnTo>
                <a:lnTo>
                  <a:pt x="0" y="10"/>
                </a:lnTo>
                <a:lnTo>
                  <a:pt x="4" y="14"/>
                </a:lnTo>
                <a:lnTo>
                  <a:pt x="10" y="18"/>
                </a:lnTo>
                <a:lnTo>
                  <a:pt x="10" y="18"/>
                </a:lnTo>
                <a:lnTo>
                  <a:pt x="10" y="24"/>
                </a:lnTo>
                <a:lnTo>
                  <a:pt x="10" y="30"/>
                </a:lnTo>
                <a:lnTo>
                  <a:pt x="14" y="32"/>
                </a:lnTo>
                <a:lnTo>
                  <a:pt x="16" y="32"/>
                </a:lnTo>
                <a:lnTo>
                  <a:pt x="16" y="32"/>
                </a:lnTo>
                <a:lnTo>
                  <a:pt x="20" y="32"/>
                </a:lnTo>
                <a:lnTo>
                  <a:pt x="24" y="30"/>
                </a:lnTo>
                <a:lnTo>
                  <a:pt x="30" y="24"/>
                </a:lnTo>
                <a:lnTo>
                  <a:pt x="38" y="16"/>
                </a:lnTo>
                <a:lnTo>
                  <a:pt x="42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Freeform 205"/>
          <p:cNvSpPr>
            <a:spLocks/>
          </p:cNvSpPr>
          <p:nvPr/>
        </p:nvSpPr>
        <p:spPr bwMode="auto">
          <a:xfrm>
            <a:off x="2341563" y="2844380"/>
            <a:ext cx="122093" cy="100610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36" y="20"/>
              </a:cxn>
              <a:cxn ang="0">
                <a:pos x="28" y="26"/>
              </a:cxn>
              <a:cxn ang="0">
                <a:pos x="20" y="30"/>
              </a:cxn>
              <a:cxn ang="0">
                <a:pos x="20" y="30"/>
              </a:cxn>
              <a:cxn ang="0">
                <a:pos x="0" y="26"/>
              </a:cxn>
              <a:cxn ang="0">
                <a:pos x="0" y="0"/>
              </a:cxn>
              <a:cxn ang="0">
                <a:pos x="0" y="0"/>
              </a:cxn>
              <a:cxn ang="0">
                <a:pos x="12" y="4"/>
              </a:cxn>
              <a:cxn ang="0">
                <a:pos x="24" y="10"/>
              </a:cxn>
              <a:cxn ang="0">
                <a:pos x="36" y="20"/>
              </a:cxn>
              <a:cxn ang="0">
                <a:pos x="36" y="20"/>
              </a:cxn>
            </a:cxnLst>
            <a:rect l="0" t="0" r="r" b="b"/>
            <a:pathLst>
              <a:path w="36" h="30">
                <a:moveTo>
                  <a:pt x="36" y="20"/>
                </a:moveTo>
                <a:lnTo>
                  <a:pt x="36" y="20"/>
                </a:lnTo>
                <a:lnTo>
                  <a:pt x="28" y="26"/>
                </a:lnTo>
                <a:lnTo>
                  <a:pt x="20" y="30"/>
                </a:lnTo>
                <a:lnTo>
                  <a:pt x="20" y="30"/>
                </a:lnTo>
                <a:lnTo>
                  <a:pt x="0" y="26"/>
                </a:lnTo>
                <a:lnTo>
                  <a:pt x="0" y="0"/>
                </a:lnTo>
                <a:lnTo>
                  <a:pt x="0" y="0"/>
                </a:lnTo>
                <a:lnTo>
                  <a:pt x="12" y="4"/>
                </a:lnTo>
                <a:lnTo>
                  <a:pt x="24" y="10"/>
                </a:lnTo>
                <a:lnTo>
                  <a:pt x="36" y="20"/>
                </a:lnTo>
                <a:lnTo>
                  <a:pt x="36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Freeform 206"/>
          <p:cNvSpPr>
            <a:spLocks/>
          </p:cNvSpPr>
          <p:nvPr/>
        </p:nvSpPr>
        <p:spPr bwMode="auto">
          <a:xfrm>
            <a:off x="2294082" y="2911453"/>
            <a:ext cx="169574" cy="53659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4" y="6"/>
              </a:cxn>
              <a:cxn ang="0">
                <a:pos x="16" y="8"/>
              </a:cxn>
              <a:cxn ang="0">
                <a:pos x="24" y="8"/>
              </a:cxn>
              <a:cxn ang="0">
                <a:pos x="36" y="6"/>
              </a:cxn>
              <a:cxn ang="0">
                <a:pos x="50" y="0"/>
              </a:cxn>
              <a:cxn ang="0">
                <a:pos x="50" y="0"/>
              </a:cxn>
              <a:cxn ang="0">
                <a:pos x="48" y="4"/>
              </a:cxn>
              <a:cxn ang="0">
                <a:pos x="38" y="10"/>
              </a:cxn>
              <a:cxn ang="0">
                <a:pos x="30" y="14"/>
              </a:cxn>
              <a:cxn ang="0">
                <a:pos x="22" y="14"/>
              </a:cxn>
              <a:cxn ang="0">
                <a:pos x="10" y="16"/>
              </a:cxn>
              <a:cxn ang="0">
                <a:pos x="0" y="14"/>
              </a:cxn>
              <a:cxn ang="0">
                <a:pos x="14" y="6"/>
              </a:cxn>
            </a:cxnLst>
            <a:rect l="0" t="0" r="r" b="b"/>
            <a:pathLst>
              <a:path w="50" h="16">
                <a:moveTo>
                  <a:pt x="14" y="6"/>
                </a:moveTo>
                <a:lnTo>
                  <a:pt x="14" y="6"/>
                </a:lnTo>
                <a:lnTo>
                  <a:pt x="16" y="8"/>
                </a:lnTo>
                <a:lnTo>
                  <a:pt x="24" y="8"/>
                </a:lnTo>
                <a:lnTo>
                  <a:pt x="36" y="6"/>
                </a:lnTo>
                <a:lnTo>
                  <a:pt x="50" y="0"/>
                </a:lnTo>
                <a:lnTo>
                  <a:pt x="50" y="0"/>
                </a:lnTo>
                <a:lnTo>
                  <a:pt x="48" y="4"/>
                </a:lnTo>
                <a:lnTo>
                  <a:pt x="38" y="10"/>
                </a:lnTo>
                <a:lnTo>
                  <a:pt x="30" y="14"/>
                </a:lnTo>
                <a:lnTo>
                  <a:pt x="22" y="14"/>
                </a:lnTo>
                <a:lnTo>
                  <a:pt x="10" y="16"/>
                </a:lnTo>
                <a:lnTo>
                  <a:pt x="0" y="14"/>
                </a:lnTo>
                <a:lnTo>
                  <a:pt x="1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Freeform 207"/>
          <p:cNvSpPr>
            <a:spLocks/>
          </p:cNvSpPr>
          <p:nvPr/>
        </p:nvSpPr>
        <p:spPr bwMode="auto">
          <a:xfrm>
            <a:off x="2273733" y="2757184"/>
            <a:ext cx="217054" cy="80488"/>
          </a:xfrm>
          <a:custGeom>
            <a:avLst/>
            <a:gdLst/>
            <a:ahLst/>
            <a:cxnLst>
              <a:cxn ang="0">
                <a:pos x="64" y="24"/>
              </a:cxn>
              <a:cxn ang="0">
                <a:pos x="64" y="24"/>
              </a:cxn>
              <a:cxn ang="0">
                <a:pos x="58" y="18"/>
              </a:cxn>
              <a:cxn ang="0">
                <a:pos x="54" y="14"/>
              </a:cxn>
              <a:cxn ang="0">
                <a:pos x="46" y="8"/>
              </a:cxn>
              <a:cxn ang="0">
                <a:pos x="38" y="4"/>
              </a:cxn>
              <a:cxn ang="0">
                <a:pos x="28" y="0"/>
              </a:cxn>
              <a:cxn ang="0">
                <a:pos x="16" y="2"/>
              </a:cxn>
              <a:cxn ang="0">
                <a:pos x="2" y="8"/>
              </a:cxn>
              <a:cxn ang="0">
                <a:pos x="2" y="8"/>
              </a:cxn>
              <a:cxn ang="0">
                <a:pos x="0" y="10"/>
              </a:cxn>
              <a:cxn ang="0">
                <a:pos x="0" y="12"/>
              </a:cxn>
              <a:cxn ang="0">
                <a:pos x="4" y="10"/>
              </a:cxn>
              <a:cxn ang="0">
                <a:pos x="4" y="10"/>
              </a:cxn>
              <a:cxn ang="0">
                <a:pos x="12" y="6"/>
              </a:cxn>
              <a:cxn ang="0">
                <a:pos x="18" y="6"/>
              </a:cxn>
              <a:cxn ang="0">
                <a:pos x="26" y="4"/>
              </a:cxn>
              <a:cxn ang="0">
                <a:pos x="34" y="4"/>
              </a:cxn>
              <a:cxn ang="0">
                <a:pos x="44" y="8"/>
              </a:cxn>
              <a:cxn ang="0">
                <a:pos x="54" y="14"/>
              </a:cxn>
              <a:cxn ang="0">
                <a:pos x="64" y="24"/>
              </a:cxn>
              <a:cxn ang="0">
                <a:pos x="64" y="24"/>
              </a:cxn>
            </a:cxnLst>
            <a:rect l="0" t="0" r="r" b="b"/>
            <a:pathLst>
              <a:path w="64" h="24">
                <a:moveTo>
                  <a:pt x="64" y="24"/>
                </a:moveTo>
                <a:lnTo>
                  <a:pt x="64" y="24"/>
                </a:lnTo>
                <a:lnTo>
                  <a:pt x="58" y="18"/>
                </a:lnTo>
                <a:lnTo>
                  <a:pt x="54" y="14"/>
                </a:lnTo>
                <a:lnTo>
                  <a:pt x="46" y="8"/>
                </a:lnTo>
                <a:lnTo>
                  <a:pt x="38" y="4"/>
                </a:lnTo>
                <a:lnTo>
                  <a:pt x="28" y="0"/>
                </a:lnTo>
                <a:lnTo>
                  <a:pt x="16" y="2"/>
                </a:lnTo>
                <a:lnTo>
                  <a:pt x="2" y="8"/>
                </a:lnTo>
                <a:lnTo>
                  <a:pt x="2" y="8"/>
                </a:lnTo>
                <a:lnTo>
                  <a:pt x="0" y="10"/>
                </a:lnTo>
                <a:lnTo>
                  <a:pt x="0" y="12"/>
                </a:lnTo>
                <a:lnTo>
                  <a:pt x="4" y="10"/>
                </a:lnTo>
                <a:lnTo>
                  <a:pt x="4" y="10"/>
                </a:lnTo>
                <a:lnTo>
                  <a:pt x="12" y="6"/>
                </a:lnTo>
                <a:lnTo>
                  <a:pt x="18" y="6"/>
                </a:lnTo>
                <a:lnTo>
                  <a:pt x="26" y="4"/>
                </a:lnTo>
                <a:lnTo>
                  <a:pt x="34" y="4"/>
                </a:lnTo>
                <a:lnTo>
                  <a:pt x="44" y="8"/>
                </a:lnTo>
                <a:lnTo>
                  <a:pt x="54" y="14"/>
                </a:lnTo>
                <a:lnTo>
                  <a:pt x="64" y="24"/>
                </a:lnTo>
                <a:lnTo>
                  <a:pt x="64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Freeform 208"/>
          <p:cNvSpPr>
            <a:spLocks/>
          </p:cNvSpPr>
          <p:nvPr/>
        </p:nvSpPr>
        <p:spPr bwMode="auto">
          <a:xfrm>
            <a:off x="2701059" y="3045600"/>
            <a:ext cx="142442" cy="41585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6" y="0"/>
              </a:cxn>
              <a:cxn ang="0">
                <a:pos x="36" y="10"/>
              </a:cxn>
              <a:cxn ang="0">
                <a:pos x="32" y="30"/>
              </a:cxn>
              <a:cxn ang="0">
                <a:pos x="28" y="44"/>
              </a:cxn>
              <a:cxn ang="0">
                <a:pos x="22" y="58"/>
              </a:cxn>
              <a:cxn ang="0">
                <a:pos x="12" y="70"/>
              </a:cxn>
              <a:cxn ang="0">
                <a:pos x="0" y="82"/>
              </a:cxn>
              <a:cxn ang="0">
                <a:pos x="12" y="124"/>
              </a:cxn>
              <a:cxn ang="0">
                <a:pos x="12" y="124"/>
              </a:cxn>
              <a:cxn ang="0">
                <a:pos x="18" y="114"/>
              </a:cxn>
              <a:cxn ang="0">
                <a:pos x="24" y="104"/>
              </a:cxn>
              <a:cxn ang="0">
                <a:pos x="32" y="90"/>
              </a:cxn>
              <a:cxn ang="0">
                <a:pos x="38" y="72"/>
              </a:cxn>
              <a:cxn ang="0">
                <a:pos x="40" y="50"/>
              </a:cxn>
              <a:cxn ang="0">
                <a:pos x="42" y="26"/>
              </a:cxn>
              <a:cxn ang="0">
                <a:pos x="40" y="14"/>
              </a:cxn>
              <a:cxn ang="0">
                <a:pos x="36" y="0"/>
              </a:cxn>
              <a:cxn ang="0">
                <a:pos x="36" y="0"/>
              </a:cxn>
            </a:cxnLst>
            <a:rect l="0" t="0" r="r" b="b"/>
            <a:pathLst>
              <a:path w="42" h="124">
                <a:moveTo>
                  <a:pt x="36" y="0"/>
                </a:moveTo>
                <a:lnTo>
                  <a:pt x="36" y="0"/>
                </a:lnTo>
                <a:lnTo>
                  <a:pt x="36" y="10"/>
                </a:lnTo>
                <a:lnTo>
                  <a:pt x="32" y="30"/>
                </a:lnTo>
                <a:lnTo>
                  <a:pt x="28" y="44"/>
                </a:lnTo>
                <a:lnTo>
                  <a:pt x="22" y="58"/>
                </a:lnTo>
                <a:lnTo>
                  <a:pt x="12" y="70"/>
                </a:lnTo>
                <a:lnTo>
                  <a:pt x="0" y="82"/>
                </a:lnTo>
                <a:lnTo>
                  <a:pt x="12" y="124"/>
                </a:lnTo>
                <a:lnTo>
                  <a:pt x="12" y="124"/>
                </a:lnTo>
                <a:lnTo>
                  <a:pt x="18" y="114"/>
                </a:lnTo>
                <a:lnTo>
                  <a:pt x="24" y="104"/>
                </a:lnTo>
                <a:lnTo>
                  <a:pt x="32" y="90"/>
                </a:lnTo>
                <a:lnTo>
                  <a:pt x="38" y="72"/>
                </a:lnTo>
                <a:lnTo>
                  <a:pt x="40" y="50"/>
                </a:lnTo>
                <a:lnTo>
                  <a:pt x="42" y="26"/>
                </a:lnTo>
                <a:lnTo>
                  <a:pt x="40" y="14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Freeform 209"/>
          <p:cNvSpPr>
            <a:spLocks/>
          </p:cNvSpPr>
          <p:nvPr/>
        </p:nvSpPr>
        <p:spPr bwMode="auto">
          <a:xfrm>
            <a:off x="2212687" y="2401695"/>
            <a:ext cx="291667" cy="31524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0"/>
              </a:cxn>
              <a:cxn ang="0">
                <a:pos x="18" y="8"/>
              </a:cxn>
              <a:cxn ang="0">
                <a:pos x="20" y="20"/>
              </a:cxn>
              <a:cxn ang="0">
                <a:pos x="26" y="32"/>
              </a:cxn>
              <a:cxn ang="0">
                <a:pos x="34" y="46"/>
              </a:cxn>
              <a:cxn ang="0">
                <a:pos x="46" y="62"/>
              </a:cxn>
              <a:cxn ang="0">
                <a:pos x="64" y="78"/>
              </a:cxn>
              <a:cxn ang="0">
                <a:pos x="86" y="94"/>
              </a:cxn>
              <a:cxn ang="0">
                <a:pos x="86" y="94"/>
              </a:cxn>
              <a:cxn ang="0">
                <a:pos x="72" y="90"/>
              </a:cxn>
              <a:cxn ang="0">
                <a:pos x="60" y="84"/>
              </a:cxn>
              <a:cxn ang="0">
                <a:pos x="44" y="76"/>
              </a:cxn>
              <a:cxn ang="0">
                <a:pos x="28" y="64"/>
              </a:cxn>
              <a:cxn ang="0">
                <a:pos x="14" y="52"/>
              </a:cxn>
              <a:cxn ang="0">
                <a:pos x="8" y="44"/>
              </a:cxn>
              <a:cxn ang="0">
                <a:pos x="4" y="36"/>
              </a:cxn>
              <a:cxn ang="0">
                <a:pos x="2" y="26"/>
              </a:cxn>
              <a:cxn ang="0">
                <a:pos x="0" y="16"/>
              </a:cxn>
              <a:cxn ang="0">
                <a:pos x="18" y="0"/>
              </a:cxn>
            </a:cxnLst>
            <a:rect l="0" t="0" r="r" b="b"/>
            <a:pathLst>
              <a:path w="86" h="94">
                <a:moveTo>
                  <a:pt x="18" y="0"/>
                </a:moveTo>
                <a:lnTo>
                  <a:pt x="18" y="0"/>
                </a:lnTo>
                <a:lnTo>
                  <a:pt x="18" y="8"/>
                </a:lnTo>
                <a:lnTo>
                  <a:pt x="20" y="20"/>
                </a:lnTo>
                <a:lnTo>
                  <a:pt x="26" y="32"/>
                </a:lnTo>
                <a:lnTo>
                  <a:pt x="34" y="46"/>
                </a:lnTo>
                <a:lnTo>
                  <a:pt x="46" y="62"/>
                </a:lnTo>
                <a:lnTo>
                  <a:pt x="64" y="78"/>
                </a:lnTo>
                <a:lnTo>
                  <a:pt x="86" y="94"/>
                </a:lnTo>
                <a:lnTo>
                  <a:pt x="86" y="94"/>
                </a:lnTo>
                <a:lnTo>
                  <a:pt x="72" y="90"/>
                </a:lnTo>
                <a:lnTo>
                  <a:pt x="60" y="84"/>
                </a:lnTo>
                <a:lnTo>
                  <a:pt x="44" y="76"/>
                </a:lnTo>
                <a:lnTo>
                  <a:pt x="28" y="64"/>
                </a:lnTo>
                <a:lnTo>
                  <a:pt x="14" y="52"/>
                </a:lnTo>
                <a:lnTo>
                  <a:pt x="8" y="44"/>
                </a:lnTo>
                <a:lnTo>
                  <a:pt x="4" y="36"/>
                </a:lnTo>
                <a:lnTo>
                  <a:pt x="2" y="26"/>
                </a:lnTo>
                <a:lnTo>
                  <a:pt x="0" y="16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Freeform 210"/>
          <p:cNvSpPr>
            <a:spLocks/>
          </p:cNvSpPr>
          <p:nvPr/>
        </p:nvSpPr>
        <p:spPr bwMode="auto">
          <a:xfrm>
            <a:off x="2212687" y="2166938"/>
            <a:ext cx="1058141" cy="1006102"/>
          </a:xfrm>
          <a:custGeom>
            <a:avLst/>
            <a:gdLst/>
            <a:ahLst/>
            <a:cxnLst>
              <a:cxn ang="0">
                <a:pos x="178" y="252"/>
              </a:cxn>
              <a:cxn ang="0">
                <a:pos x="178" y="252"/>
              </a:cxn>
              <a:cxn ang="0">
                <a:pos x="166" y="242"/>
              </a:cxn>
              <a:cxn ang="0">
                <a:pos x="154" y="232"/>
              </a:cxn>
              <a:cxn ang="0">
                <a:pos x="148" y="228"/>
              </a:cxn>
              <a:cxn ang="0">
                <a:pos x="144" y="222"/>
              </a:cxn>
              <a:cxn ang="0">
                <a:pos x="142" y="214"/>
              </a:cxn>
              <a:cxn ang="0">
                <a:pos x="140" y="204"/>
              </a:cxn>
              <a:cxn ang="0">
                <a:pos x="140" y="204"/>
              </a:cxn>
              <a:cxn ang="0">
                <a:pos x="138" y="190"/>
              </a:cxn>
              <a:cxn ang="0">
                <a:pos x="134" y="178"/>
              </a:cxn>
              <a:cxn ang="0">
                <a:pos x="128" y="166"/>
              </a:cxn>
              <a:cxn ang="0">
                <a:pos x="122" y="158"/>
              </a:cxn>
              <a:cxn ang="0">
                <a:pos x="116" y="150"/>
              </a:cxn>
              <a:cxn ang="0">
                <a:pos x="108" y="144"/>
              </a:cxn>
              <a:cxn ang="0">
                <a:pos x="98" y="140"/>
              </a:cxn>
              <a:cxn ang="0">
                <a:pos x="90" y="136"/>
              </a:cxn>
              <a:cxn ang="0">
                <a:pos x="90" y="136"/>
              </a:cxn>
              <a:cxn ang="0">
                <a:pos x="66" y="128"/>
              </a:cxn>
              <a:cxn ang="0">
                <a:pos x="48" y="120"/>
              </a:cxn>
              <a:cxn ang="0">
                <a:pos x="32" y="112"/>
              </a:cxn>
              <a:cxn ang="0">
                <a:pos x="20" y="104"/>
              </a:cxn>
              <a:cxn ang="0">
                <a:pos x="6" y="92"/>
              </a:cxn>
              <a:cxn ang="0">
                <a:pos x="0" y="86"/>
              </a:cxn>
              <a:cxn ang="0">
                <a:pos x="0" y="86"/>
              </a:cxn>
              <a:cxn ang="0">
                <a:pos x="8" y="74"/>
              </a:cxn>
              <a:cxn ang="0">
                <a:pos x="18" y="60"/>
              </a:cxn>
              <a:cxn ang="0">
                <a:pos x="34" y="44"/>
              </a:cxn>
              <a:cxn ang="0">
                <a:pos x="44" y="36"/>
              </a:cxn>
              <a:cxn ang="0">
                <a:pos x="56" y="28"/>
              </a:cxn>
              <a:cxn ang="0">
                <a:pos x="70" y="20"/>
              </a:cxn>
              <a:cxn ang="0">
                <a:pos x="86" y="14"/>
              </a:cxn>
              <a:cxn ang="0">
                <a:pos x="104" y="8"/>
              </a:cxn>
              <a:cxn ang="0">
                <a:pos x="122" y="4"/>
              </a:cxn>
              <a:cxn ang="0">
                <a:pos x="144" y="2"/>
              </a:cxn>
              <a:cxn ang="0">
                <a:pos x="168" y="0"/>
              </a:cxn>
              <a:cxn ang="0">
                <a:pos x="168" y="0"/>
              </a:cxn>
              <a:cxn ang="0">
                <a:pos x="192" y="2"/>
              </a:cxn>
              <a:cxn ang="0">
                <a:pos x="216" y="6"/>
              </a:cxn>
              <a:cxn ang="0">
                <a:pos x="236" y="16"/>
              </a:cxn>
              <a:cxn ang="0">
                <a:pos x="256" y="28"/>
              </a:cxn>
              <a:cxn ang="0">
                <a:pos x="272" y="42"/>
              </a:cxn>
              <a:cxn ang="0">
                <a:pos x="286" y="58"/>
              </a:cxn>
              <a:cxn ang="0">
                <a:pos x="298" y="78"/>
              </a:cxn>
              <a:cxn ang="0">
                <a:pos x="306" y="98"/>
              </a:cxn>
              <a:cxn ang="0">
                <a:pos x="310" y="122"/>
              </a:cxn>
              <a:cxn ang="0">
                <a:pos x="312" y="146"/>
              </a:cxn>
              <a:cxn ang="0">
                <a:pos x="308" y="170"/>
              </a:cxn>
              <a:cxn ang="0">
                <a:pos x="302" y="196"/>
              </a:cxn>
              <a:cxn ang="0">
                <a:pos x="290" y="222"/>
              </a:cxn>
              <a:cxn ang="0">
                <a:pos x="274" y="248"/>
              </a:cxn>
              <a:cxn ang="0">
                <a:pos x="252" y="274"/>
              </a:cxn>
              <a:cxn ang="0">
                <a:pos x="226" y="300"/>
              </a:cxn>
              <a:cxn ang="0">
                <a:pos x="226" y="300"/>
              </a:cxn>
              <a:cxn ang="0">
                <a:pos x="210" y="284"/>
              </a:cxn>
              <a:cxn ang="0">
                <a:pos x="196" y="268"/>
              </a:cxn>
              <a:cxn ang="0">
                <a:pos x="178" y="252"/>
              </a:cxn>
              <a:cxn ang="0">
                <a:pos x="178" y="252"/>
              </a:cxn>
            </a:cxnLst>
            <a:rect l="0" t="0" r="r" b="b"/>
            <a:pathLst>
              <a:path w="312" h="300">
                <a:moveTo>
                  <a:pt x="178" y="252"/>
                </a:moveTo>
                <a:lnTo>
                  <a:pt x="178" y="252"/>
                </a:lnTo>
                <a:lnTo>
                  <a:pt x="166" y="242"/>
                </a:lnTo>
                <a:lnTo>
                  <a:pt x="154" y="232"/>
                </a:lnTo>
                <a:lnTo>
                  <a:pt x="148" y="228"/>
                </a:lnTo>
                <a:lnTo>
                  <a:pt x="144" y="222"/>
                </a:lnTo>
                <a:lnTo>
                  <a:pt x="142" y="214"/>
                </a:lnTo>
                <a:lnTo>
                  <a:pt x="140" y="204"/>
                </a:lnTo>
                <a:lnTo>
                  <a:pt x="140" y="204"/>
                </a:lnTo>
                <a:lnTo>
                  <a:pt x="138" y="190"/>
                </a:lnTo>
                <a:lnTo>
                  <a:pt x="134" y="178"/>
                </a:lnTo>
                <a:lnTo>
                  <a:pt x="128" y="166"/>
                </a:lnTo>
                <a:lnTo>
                  <a:pt x="122" y="158"/>
                </a:lnTo>
                <a:lnTo>
                  <a:pt x="116" y="150"/>
                </a:lnTo>
                <a:lnTo>
                  <a:pt x="108" y="144"/>
                </a:lnTo>
                <a:lnTo>
                  <a:pt x="98" y="140"/>
                </a:lnTo>
                <a:lnTo>
                  <a:pt x="90" y="136"/>
                </a:lnTo>
                <a:lnTo>
                  <a:pt x="90" y="136"/>
                </a:lnTo>
                <a:lnTo>
                  <a:pt x="66" y="128"/>
                </a:lnTo>
                <a:lnTo>
                  <a:pt x="48" y="120"/>
                </a:lnTo>
                <a:lnTo>
                  <a:pt x="32" y="112"/>
                </a:lnTo>
                <a:lnTo>
                  <a:pt x="20" y="104"/>
                </a:lnTo>
                <a:lnTo>
                  <a:pt x="6" y="92"/>
                </a:lnTo>
                <a:lnTo>
                  <a:pt x="0" y="86"/>
                </a:lnTo>
                <a:lnTo>
                  <a:pt x="0" y="86"/>
                </a:lnTo>
                <a:lnTo>
                  <a:pt x="8" y="74"/>
                </a:lnTo>
                <a:lnTo>
                  <a:pt x="18" y="60"/>
                </a:lnTo>
                <a:lnTo>
                  <a:pt x="34" y="44"/>
                </a:lnTo>
                <a:lnTo>
                  <a:pt x="44" y="36"/>
                </a:lnTo>
                <a:lnTo>
                  <a:pt x="56" y="28"/>
                </a:lnTo>
                <a:lnTo>
                  <a:pt x="70" y="20"/>
                </a:lnTo>
                <a:lnTo>
                  <a:pt x="86" y="14"/>
                </a:lnTo>
                <a:lnTo>
                  <a:pt x="104" y="8"/>
                </a:lnTo>
                <a:lnTo>
                  <a:pt x="122" y="4"/>
                </a:lnTo>
                <a:lnTo>
                  <a:pt x="144" y="2"/>
                </a:lnTo>
                <a:lnTo>
                  <a:pt x="168" y="0"/>
                </a:lnTo>
                <a:lnTo>
                  <a:pt x="168" y="0"/>
                </a:lnTo>
                <a:lnTo>
                  <a:pt x="192" y="2"/>
                </a:lnTo>
                <a:lnTo>
                  <a:pt x="216" y="6"/>
                </a:lnTo>
                <a:lnTo>
                  <a:pt x="236" y="16"/>
                </a:lnTo>
                <a:lnTo>
                  <a:pt x="256" y="28"/>
                </a:lnTo>
                <a:lnTo>
                  <a:pt x="272" y="42"/>
                </a:lnTo>
                <a:lnTo>
                  <a:pt x="286" y="58"/>
                </a:lnTo>
                <a:lnTo>
                  <a:pt x="298" y="78"/>
                </a:lnTo>
                <a:lnTo>
                  <a:pt x="306" y="98"/>
                </a:lnTo>
                <a:lnTo>
                  <a:pt x="310" y="122"/>
                </a:lnTo>
                <a:lnTo>
                  <a:pt x="312" y="146"/>
                </a:lnTo>
                <a:lnTo>
                  <a:pt x="308" y="170"/>
                </a:lnTo>
                <a:lnTo>
                  <a:pt x="302" y="196"/>
                </a:lnTo>
                <a:lnTo>
                  <a:pt x="290" y="222"/>
                </a:lnTo>
                <a:lnTo>
                  <a:pt x="274" y="248"/>
                </a:lnTo>
                <a:lnTo>
                  <a:pt x="252" y="274"/>
                </a:lnTo>
                <a:lnTo>
                  <a:pt x="226" y="300"/>
                </a:lnTo>
                <a:lnTo>
                  <a:pt x="226" y="300"/>
                </a:lnTo>
                <a:lnTo>
                  <a:pt x="210" y="284"/>
                </a:lnTo>
                <a:lnTo>
                  <a:pt x="196" y="268"/>
                </a:lnTo>
                <a:lnTo>
                  <a:pt x="178" y="252"/>
                </a:lnTo>
                <a:lnTo>
                  <a:pt x="178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Freeform 211"/>
          <p:cNvSpPr>
            <a:spLocks/>
          </p:cNvSpPr>
          <p:nvPr/>
        </p:nvSpPr>
        <p:spPr bwMode="auto">
          <a:xfrm>
            <a:off x="2694276" y="2797428"/>
            <a:ext cx="237403" cy="254879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6" y="24"/>
              </a:cxn>
              <a:cxn ang="0">
                <a:pos x="4" y="32"/>
              </a:cxn>
              <a:cxn ang="0">
                <a:pos x="0" y="40"/>
              </a:cxn>
              <a:cxn ang="0">
                <a:pos x="0" y="48"/>
              </a:cxn>
              <a:cxn ang="0">
                <a:pos x="0" y="54"/>
              </a:cxn>
              <a:cxn ang="0">
                <a:pos x="2" y="60"/>
              </a:cxn>
              <a:cxn ang="0">
                <a:pos x="4" y="66"/>
              </a:cxn>
              <a:cxn ang="0">
                <a:pos x="8" y="70"/>
              </a:cxn>
              <a:cxn ang="0">
                <a:pos x="14" y="74"/>
              </a:cxn>
              <a:cxn ang="0">
                <a:pos x="14" y="74"/>
              </a:cxn>
              <a:cxn ang="0">
                <a:pos x="20" y="76"/>
              </a:cxn>
              <a:cxn ang="0">
                <a:pos x="26" y="76"/>
              </a:cxn>
              <a:cxn ang="0">
                <a:pos x="32" y="76"/>
              </a:cxn>
              <a:cxn ang="0">
                <a:pos x="40" y="74"/>
              </a:cxn>
              <a:cxn ang="0">
                <a:pos x="46" y="70"/>
              </a:cxn>
              <a:cxn ang="0">
                <a:pos x="52" y="64"/>
              </a:cxn>
              <a:cxn ang="0">
                <a:pos x="58" y="58"/>
              </a:cxn>
              <a:cxn ang="0">
                <a:pos x="64" y="52"/>
              </a:cxn>
              <a:cxn ang="0">
                <a:pos x="64" y="52"/>
              </a:cxn>
              <a:cxn ang="0">
                <a:pos x="66" y="44"/>
              </a:cxn>
              <a:cxn ang="0">
                <a:pos x="70" y="36"/>
              </a:cxn>
              <a:cxn ang="0">
                <a:pos x="70" y="28"/>
              </a:cxn>
              <a:cxn ang="0">
                <a:pos x="70" y="22"/>
              </a:cxn>
              <a:cxn ang="0">
                <a:pos x="68" y="16"/>
              </a:cxn>
              <a:cxn ang="0">
                <a:pos x="66" y="10"/>
              </a:cxn>
              <a:cxn ang="0">
                <a:pos x="62" y="6"/>
              </a:cxn>
              <a:cxn ang="0">
                <a:pos x="56" y="2"/>
              </a:cxn>
              <a:cxn ang="0">
                <a:pos x="56" y="2"/>
              </a:cxn>
              <a:cxn ang="0">
                <a:pos x="50" y="0"/>
              </a:cxn>
              <a:cxn ang="0">
                <a:pos x="44" y="0"/>
              </a:cxn>
              <a:cxn ang="0">
                <a:pos x="36" y="0"/>
              </a:cxn>
              <a:cxn ang="0">
                <a:pos x="30" y="2"/>
              </a:cxn>
              <a:cxn ang="0">
                <a:pos x="24" y="6"/>
              </a:cxn>
              <a:cxn ang="0">
                <a:pos x="18" y="12"/>
              </a:cxn>
              <a:cxn ang="0">
                <a:pos x="12" y="18"/>
              </a:cxn>
              <a:cxn ang="0">
                <a:pos x="6" y="24"/>
              </a:cxn>
              <a:cxn ang="0">
                <a:pos x="6" y="24"/>
              </a:cxn>
            </a:cxnLst>
            <a:rect l="0" t="0" r="r" b="b"/>
            <a:pathLst>
              <a:path w="70" h="76">
                <a:moveTo>
                  <a:pt x="6" y="24"/>
                </a:moveTo>
                <a:lnTo>
                  <a:pt x="6" y="24"/>
                </a:lnTo>
                <a:lnTo>
                  <a:pt x="4" y="32"/>
                </a:lnTo>
                <a:lnTo>
                  <a:pt x="0" y="40"/>
                </a:lnTo>
                <a:lnTo>
                  <a:pt x="0" y="48"/>
                </a:lnTo>
                <a:lnTo>
                  <a:pt x="0" y="54"/>
                </a:lnTo>
                <a:lnTo>
                  <a:pt x="2" y="60"/>
                </a:lnTo>
                <a:lnTo>
                  <a:pt x="4" y="66"/>
                </a:lnTo>
                <a:lnTo>
                  <a:pt x="8" y="70"/>
                </a:lnTo>
                <a:lnTo>
                  <a:pt x="14" y="74"/>
                </a:lnTo>
                <a:lnTo>
                  <a:pt x="14" y="74"/>
                </a:lnTo>
                <a:lnTo>
                  <a:pt x="20" y="76"/>
                </a:lnTo>
                <a:lnTo>
                  <a:pt x="26" y="76"/>
                </a:lnTo>
                <a:lnTo>
                  <a:pt x="32" y="76"/>
                </a:lnTo>
                <a:lnTo>
                  <a:pt x="40" y="74"/>
                </a:lnTo>
                <a:lnTo>
                  <a:pt x="46" y="70"/>
                </a:lnTo>
                <a:lnTo>
                  <a:pt x="52" y="64"/>
                </a:lnTo>
                <a:lnTo>
                  <a:pt x="58" y="58"/>
                </a:lnTo>
                <a:lnTo>
                  <a:pt x="64" y="52"/>
                </a:lnTo>
                <a:lnTo>
                  <a:pt x="64" y="52"/>
                </a:lnTo>
                <a:lnTo>
                  <a:pt x="66" y="44"/>
                </a:lnTo>
                <a:lnTo>
                  <a:pt x="70" y="36"/>
                </a:lnTo>
                <a:lnTo>
                  <a:pt x="70" y="28"/>
                </a:lnTo>
                <a:lnTo>
                  <a:pt x="70" y="22"/>
                </a:lnTo>
                <a:lnTo>
                  <a:pt x="68" y="16"/>
                </a:lnTo>
                <a:lnTo>
                  <a:pt x="66" y="10"/>
                </a:lnTo>
                <a:lnTo>
                  <a:pt x="62" y="6"/>
                </a:lnTo>
                <a:lnTo>
                  <a:pt x="56" y="2"/>
                </a:lnTo>
                <a:lnTo>
                  <a:pt x="56" y="2"/>
                </a:lnTo>
                <a:lnTo>
                  <a:pt x="50" y="0"/>
                </a:lnTo>
                <a:lnTo>
                  <a:pt x="44" y="0"/>
                </a:lnTo>
                <a:lnTo>
                  <a:pt x="36" y="0"/>
                </a:lnTo>
                <a:lnTo>
                  <a:pt x="30" y="2"/>
                </a:lnTo>
                <a:lnTo>
                  <a:pt x="24" y="6"/>
                </a:lnTo>
                <a:lnTo>
                  <a:pt x="18" y="12"/>
                </a:lnTo>
                <a:lnTo>
                  <a:pt x="12" y="18"/>
                </a:lnTo>
                <a:lnTo>
                  <a:pt x="6" y="24"/>
                </a:lnTo>
                <a:lnTo>
                  <a:pt x="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Freeform 212"/>
          <p:cNvSpPr>
            <a:spLocks/>
          </p:cNvSpPr>
          <p:nvPr/>
        </p:nvSpPr>
        <p:spPr bwMode="auto">
          <a:xfrm>
            <a:off x="2775672" y="2830965"/>
            <a:ext cx="88178" cy="1945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0" y="20"/>
              </a:cxn>
              <a:cxn ang="0">
                <a:pos x="4" y="14"/>
              </a:cxn>
              <a:cxn ang="0">
                <a:pos x="8" y="8"/>
              </a:cxn>
              <a:cxn ang="0">
                <a:pos x="12" y="2"/>
              </a:cxn>
              <a:cxn ang="0">
                <a:pos x="18" y="0"/>
              </a:cxn>
              <a:cxn ang="0">
                <a:pos x="20" y="0"/>
              </a:cxn>
              <a:cxn ang="0">
                <a:pos x="22" y="2"/>
              </a:cxn>
              <a:cxn ang="0">
                <a:pos x="24" y="10"/>
              </a:cxn>
              <a:cxn ang="0">
                <a:pos x="26" y="26"/>
              </a:cxn>
              <a:cxn ang="0">
                <a:pos x="16" y="18"/>
              </a:cxn>
              <a:cxn ang="0">
                <a:pos x="16" y="18"/>
              </a:cxn>
              <a:cxn ang="0">
                <a:pos x="18" y="22"/>
              </a:cxn>
              <a:cxn ang="0">
                <a:pos x="18" y="34"/>
              </a:cxn>
              <a:cxn ang="0">
                <a:pos x="18" y="40"/>
              </a:cxn>
              <a:cxn ang="0">
                <a:pos x="14" y="46"/>
              </a:cxn>
              <a:cxn ang="0">
                <a:pos x="10" y="52"/>
              </a:cxn>
              <a:cxn ang="0">
                <a:pos x="0" y="58"/>
              </a:cxn>
              <a:cxn ang="0">
                <a:pos x="0" y="58"/>
              </a:cxn>
              <a:cxn ang="0">
                <a:pos x="4" y="50"/>
              </a:cxn>
              <a:cxn ang="0">
                <a:pos x="10" y="36"/>
              </a:cxn>
              <a:cxn ang="0">
                <a:pos x="12" y="28"/>
              </a:cxn>
              <a:cxn ang="0">
                <a:pos x="12" y="22"/>
              </a:cxn>
              <a:cxn ang="0">
                <a:pos x="10" y="20"/>
              </a:cxn>
              <a:cxn ang="0">
                <a:pos x="8" y="20"/>
              </a:cxn>
              <a:cxn ang="0">
                <a:pos x="0" y="20"/>
              </a:cxn>
              <a:cxn ang="0">
                <a:pos x="0" y="20"/>
              </a:cxn>
            </a:cxnLst>
            <a:rect l="0" t="0" r="r" b="b"/>
            <a:pathLst>
              <a:path w="26" h="58">
                <a:moveTo>
                  <a:pt x="0" y="20"/>
                </a:moveTo>
                <a:lnTo>
                  <a:pt x="0" y="20"/>
                </a:lnTo>
                <a:lnTo>
                  <a:pt x="4" y="14"/>
                </a:lnTo>
                <a:lnTo>
                  <a:pt x="8" y="8"/>
                </a:lnTo>
                <a:lnTo>
                  <a:pt x="12" y="2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4" y="10"/>
                </a:lnTo>
                <a:lnTo>
                  <a:pt x="26" y="26"/>
                </a:lnTo>
                <a:lnTo>
                  <a:pt x="16" y="18"/>
                </a:lnTo>
                <a:lnTo>
                  <a:pt x="16" y="18"/>
                </a:lnTo>
                <a:lnTo>
                  <a:pt x="18" y="22"/>
                </a:lnTo>
                <a:lnTo>
                  <a:pt x="18" y="34"/>
                </a:lnTo>
                <a:lnTo>
                  <a:pt x="18" y="40"/>
                </a:lnTo>
                <a:lnTo>
                  <a:pt x="14" y="46"/>
                </a:lnTo>
                <a:lnTo>
                  <a:pt x="10" y="52"/>
                </a:lnTo>
                <a:lnTo>
                  <a:pt x="0" y="58"/>
                </a:lnTo>
                <a:lnTo>
                  <a:pt x="0" y="58"/>
                </a:lnTo>
                <a:lnTo>
                  <a:pt x="4" y="50"/>
                </a:lnTo>
                <a:lnTo>
                  <a:pt x="10" y="36"/>
                </a:lnTo>
                <a:lnTo>
                  <a:pt x="12" y="28"/>
                </a:lnTo>
                <a:lnTo>
                  <a:pt x="12" y="22"/>
                </a:lnTo>
                <a:lnTo>
                  <a:pt x="10" y="20"/>
                </a:lnTo>
                <a:lnTo>
                  <a:pt x="8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Freeform 213"/>
          <p:cNvSpPr>
            <a:spLocks/>
          </p:cNvSpPr>
          <p:nvPr/>
        </p:nvSpPr>
        <p:spPr bwMode="auto">
          <a:xfrm>
            <a:off x="2239819" y="2415110"/>
            <a:ext cx="1003877" cy="40914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18" y="6"/>
              </a:cxn>
              <a:cxn ang="0">
                <a:pos x="34" y="14"/>
              </a:cxn>
              <a:cxn ang="0">
                <a:pos x="64" y="30"/>
              </a:cxn>
              <a:cxn ang="0">
                <a:pos x="64" y="30"/>
              </a:cxn>
              <a:cxn ang="0">
                <a:pos x="108" y="50"/>
              </a:cxn>
              <a:cxn ang="0">
                <a:pos x="154" y="70"/>
              </a:cxn>
              <a:cxn ang="0">
                <a:pos x="154" y="70"/>
              </a:cxn>
              <a:cxn ang="0">
                <a:pos x="224" y="96"/>
              </a:cxn>
              <a:cxn ang="0">
                <a:pos x="294" y="120"/>
              </a:cxn>
              <a:cxn ang="0">
                <a:pos x="294" y="120"/>
              </a:cxn>
              <a:cxn ang="0">
                <a:pos x="296" y="122"/>
              </a:cxn>
              <a:cxn ang="0">
                <a:pos x="296" y="122"/>
              </a:cxn>
              <a:cxn ang="0">
                <a:pos x="296" y="122"/>
              </a:cxn>
              <a:cxn ang="0">
                <a:pos x="262" y="112"/>
              </a:cxn>
              <a:cxn ang="0">
                <a:pos x="230" y="102"/>
              </a:cxn>
              <a:cxn ang="0">
                <a:pos x="166" y="78"/>
              </a:cxn>
              <a:cxn ang="0">
                <a:pos x="166" y="78"/>
              </a:cxn>
              <a:cxn ang="0">
                <a:pos x="126" y="60"/>
              </a:cxn>
              <a:cxn ang="0">
                <a:pos x="84" y="42"/>
              </a:cxn>
              <a:cxn ang="0">
                <a:pos x="84" y="42"/>
              </a:cxn>
              <a:cxn ang="0">
                <a:pos x="64" y="30"/>
              </a:cxn>
              <a:cxn ang="0">
                <a:pos x="44" y="20"/>
              </a:cxn>
              <a:cxn ang="0">
                <a:pos x="24" y="10"/>
              </a:cxn>
              <a:cxn ang="0">
                <a:pos x="12" y="6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96" h="122">
                <a:moveTo>
                  <a:pt x="2" y="0"/>
                </a:moveTo>
                <a:lnTo>
                  <a:pt x="2" y="0"/>
                </a:lnTo>
                <a:lnTo>
                  <a:pt x="18" y="6"/>
                </a:lnTo>
                <a:lnTo>
                  <a:pt x="34" y="14"/>
                </a:lnTo>
                <a:lnTo>
                  <a:pt x="64" y="30"/>
                </a:lnTo>
                <a:lnTo>
                  <a:pt x="64" y="30"/>
                </a:lnTo>
                <a:lnTo>
                  <a:pt x="108" y="50"/>
                </a:lnTo>
                <a:lnTo>
                  <a:pt x="154" y="70"/>
                </a:lnTo>
                <a:lnTo>
                  <a:pt x="154" y="70"/>
                </a:lnTo>
                <a:lnTo>
                  <a:pt x="224" y="96"/>
                </a:lnTo>
                <a:lnTo>
                  <a:pt x="294" y="120"/>
                </a:lnTo>
                <a:lnTo>
                  <a:pt x="294" y="120"/>
                </a:lnTo>
                <a:lnTo>
                  <a:pt x="296" y="122"/>
                </a:lnTo>
                <a:lnTo>
                  <a:pt x="296" y="122"/>
                </a:lnTo>
                <a:lnTo>
                  <a:pt x="296" y="122"/>
                </a:lnTo>
                <a:lnTo>
                  <a:pt x="262" y="112"/>
                </a:lnTo>
                <a:lnTo>
                  <a:pt x="230" y="102"/>
                </a:lnTo>
                <a:lnTo>
                  <a:pt x="166" y="78"/>
                </a:lnTo>
                <a:lnTo>
                  <a:pt x="166" y="78"/>
                </a:lnTo>
                <a:lnTo>
                  <a:pt x="126" y="60"/>
                </a:lnTo>
                <a:lnTo>
                  <a:pt x="84" y="42"/>
                </a:lnTo>
                <a:lnTo>
                  <a:pt x="84" y="42"/>
                </a:lnTo>
                <a:lnTo>
                  <a:pt x="64" y="30"/>
                </a:lnTo>
                <a:lnTo>
                  <a:pt x="44" y="20"/>
                </a:lnTo>
                <a:lnTo>
                  <a:pt x="24" y="10"/>
                </a:lnTo>
                <a:lnTo>
                  <a:pt x="12" y="6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Freeform 214"/>
          <p:cNvSpPr>
            <a:spLocks/>
          </p:cNvSpPr>
          <p:nvPr/>
        </p:nvSpPr>
        <p:spPr bwMode="auto">
          <a:xfrm>
            <a:off x="2253385" y="2361451"/>
            <a:ext cx="990311" cy="4225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0" y="4"/>
              </a:cxn>
              <a:cxn ang="0">
                <a:pos x="22" y="2"/>
              </a:cxn>
              <a:cxn ang="0">
                <a:pos x="46" y="0"/>
              </a:cxn>
              <a:cxn ang="0">
                <a:pos x="72" y="2"/>
              </a:cxn>
              <a:cxn ang="0">
                <a:pos x="94" y="4"/>
              </a:cxn>
              <a:cxn ang="0">
                <a:pos x="94" y="4"/>
              </a:cxn>
              <a:cxn ang="0">
                <a:pos x="116" y="8"/>
              </a:cxn>
              <a:cxn ang="0">
                <a:pos x="140" y="12"/>
              </a:cxn>
              <a:cxn ang="0">
                <a:pos x="162" y="20"/>
              </a:cxn>
              <a:cxn ang="0">
                <a:pos x="184" y="28"/>
              </a:cxn>
              <a:cxn ang="0">
                <a:pos x="184" y="28"/>
              </a:cxn>
              <a:cxn ang="0">
                <a:pos x="200" y="36"/>
              </a:cxn>
              <a:cxn ang="0">
                <a:pos x="216" y="46"/>
              </a:cxn>
              <a:cxn ang="0">
                <a:pos x="232" y="56"/>
              </a:cxn>
              <a:cxn ang="0">
                <a:pos x="246" y="68"/>
              </a:cxn>
              <a:cxn ang="0">
                <a:pos x="260" y="82"/>
              </a:cxn>
              <a:cxn ang="0">
                <a:pos x="272" y="96"/>
              </a:cxn>
              <a:cxn ang="0">
                <a:pos x="282" y="110"/>
              </a:cxn>
              <a:cxn ang="0">
                <a:pos x="292" y="124"/>
              </a:cxn>
              <a:cxn ang="0">
                <a:pos x="292" y="124"/>
              </a:cxn>
              <a:cxn ang="0">
                <a:pos x="292" y="126"/>
              </a:cxn>
              <a:cxn ang="0">
                <a:pos x="290" y="124"/>
              </a:cxn>
              <a:cxn ang="0">
                <a:pos x="290" y="124"/>
              </a:cxn>
              <a:cxn ang="0">
                <a:pos x="280" y="108"/>
              </a:cxn>
              <a:cxn ang="0">
                <a:pos x="266" y="92"/>
              </a:cxn>
              <a:cxn ang="0">
                <a:pos x="252" y="76"/>
              </a:cxn>
              <a:cxn ang="0">
                <a:pos x="236" y="62"/>
              </a:cxn>
              <a:cxn ang="0">
                <a:pos x="218" y="50"/>
              </a:cxn>
              <a:cxn ang="0">
                <a:pos x="200" y="40"/>
              </a:cxn>
              <a:cxn ang="0">
                <a:pos x="182" y="30"/>
              </a:cxn>
              <a:cxn ang="0">
                <a:pos x="164" y="22"/>
              </a:cxn>
              <a:cxn ang="0">
                <a:pos x="164" y="22"/>
              </a:cxn>
              <a:cxn ang="0">
                <a:pos x="144" y="16"/>
              </a:cxn>
              <a:cxn ang="0">
                <a:pos x="122" y="10"/>
              </a:cxn>
              <a:cxn ang="0">
                <a:pos x="82" y="4"/>
              </a:cxn>
              <a:cxn ang="0">
                <a:pos x="82" y="4"/>
              </a:cxn>
              <a:cxn ang="0">
                <a:pos x="62" y="2"/>
              </a:cxn>
              <a:cxn ang="0">
                <a:pos x="40" y="2"/>
              </a:cxn>
              <a:cxn ang="0">
                <a:pos x="20" y="4"/>
              </a:cxn>
              <a:cxn ang="0">
                <a:pos x="10" y="6"/>
              </a:cxn>
              <a:cxn ang="0">
                <a:pos x="2" y="8"/>
              </a:cxn>
              <a:cxn ang="0">
                <a:pos x="2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92" h="126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2" y="2"/>
                </a:lnTo>
                <a:lnTo>
                  <a:pt x="46" y="0"/>
                </a:lnTo>
                <a:lnTo>
                  <a:pt x="72" y="2"/>
                </a:lnTo>
                <a:lnTo>
                  <a:pt x="94" y="4"/>
                </a:lnTo>
                <a:lnTo>
                  <a:pt x="94" y="4"/>
                </a:lnTo>
                <a:lnTo>
                  <a:pt x="116" y="8"/>
                </a:lnTo>
                <a:lnTo>
                  <a:pt x="140" y="12"/>
                </a:lnTo>
                <a:lnTo>
                  <a:pt x="162" y="20"/>
                </a:lnTo>
                <a:lnTo>
                  <a:pt x="184" y="28"/>
                </a:lnTo>
                <a:lnTo>
                  <a:pt x="184" y="28"/>
                </a:lnTo>
                <a:lnTo>
                  <a:pt x="200" y="36"/>
                </a:lnTo>
                <a:lnTo>
                  <a:pt x="216" y="46"/>
                </a:lnTo>
                <a:lnTo>
                  <a:pt x="232" y="56"/>
                </a:lnTo>
                <a:lnTo>
                  <a:pt x="246" y="68"/>
                </a:lnTo>
                <a:lnTo>
                  <a:pt x="260" y="82"/>
                </a:lnTo>
                <a:lnTo>
                  <a:pt x="272" y="96"/>
                </a:lnTo>
                <a:lnTo>
                  <a:pt x="282" y="110"/>
                </a:lnTo>
                <a:lnTo>
                  <a:pt x="292" y="124"/>
                </a:lnTo>
                <a:lnTo>
                  <a:pt x="292" y="124"/>
                </a:lnTo>
                <a:lnTo>
                  <a:pt x="292" y="126"/>
                </a:lnTo>
                <a:lnTo>
                  <a:pt x="290" y="124"/>
                </a:lnTo>
                <a:lnTo>
                  <a:pt x="290" y="124"/>
                </a:lnTo>
                <a:lnTo>
                  <a:pt x="280" y="108"/>
                </a:lnTo>
                <a:lnTo>
                  <a:pt x="266" y="92"/>
                </a:lnTo>
                <a:lnTo>
                  <a:pt x="252" y="76"/>
                </a:lnTo>
                <a:lnTo>
                  <a:pt x="236" y="62"/>
                </a:lnTo>
                <a:lnTo>
                  <a:pt x="218" y="50"/>
                </a:lnTo>
                <a:lnTo>
                  <a:pt x="200" y="40"/>
                </a:lnTo>
                <a:lnTo>
                  <a:pt x="182" y="30"/>
                </a:lnTo>
                <a:lnTo>
                  <a:pt x="164" y="22"/>
                </a:lnTo>
                <a:lnTo>
                  <a:pt x="164" y="22"/>
                </a:lnTo>
                <a:lnTo>
                  <a:pt x="144" y="16"/>
                </a:lnTo>
                <a:lnTo>
                  <a:pt x="122" y="10"/>
                </a:lnTo>
                <a:lnTo>
                  <a:pt x="82" y="4"/>
                </a:lnTo>
                <a:lnTo>
                  <a:pt x="82" y="4"/>
                </a:lnTo>
                <a:lnTo>
                  <a:pt x="62" y="2"/>
                </a:lnTo>
                <a:lnTo>
                  <a:pt x="40" y="2"/>
                </a:lnTo>
                <a:lnTo>
                  <a:pt x="20" y="4"/>
                </a:lnTo>
                <a:lnTo>
                  <a:pt x="10" y="6"/>
                </a:ln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Freeform 215"/>
          <p:cNvSpPr>
            <a:spLocks/>
          </p:cNvSpPr>
          <p:nvPr/>
        </p:nvSpPr>
        <p:spPr bwMode="auto">
          <a:xfrm>
            <a:off x="2389044" y="2247426"/>
            <a:ext cx="861435" cy="41585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0" y="4"/>
              </a:cxn>
              <a:cxn ang="0">
                <a:pos x="20" y="2"/>
              </a:cxn>
              <a:cxn ang="0">
                <a:pos x="40" y="0"/>
              </a:cxn>
              <a:cxn ang="0">
                <a:pos x="62" y="2"/>
              </a:cxn>
              <a:cxn ang="0">
                <a:pos x="82" y="4"/>
              </a:cxn>
              <a:cxn ang="0">
                <a:pos x="82" y="4"/>
              </a:cxn>
              <a:cxn ang="0">
                <a:pos x="102" y="8"/>
              </a:cxn>
              <a:cxn ang="0">
                <a:pos x="122" y="12"/>
              </a:cxn>
              <a:cxn ang="0">
                <a:pos x="142" y="20"/>
              </a:cxn>
              <a:cxn ang="0">
                <a:pos x="160" y="28"/>
              </a:cxn>
              <a:cxn ang="0">
                <a:pos x="160" y="28"/>
              </a:cxn>
              <a:cxn ang="0">
                <a:pos x="174" y="36"/>
              </a:cxn>
              <a:cxn ang="0">
                <a:pos x="188" y="44"/>
              </a:cxn>
              <a:cxn ang="0">
                <a:pos x="202" y="56"/>
              </a:cxn>
              <a:cxn ang="0">
                <a:pos x="214" y="66"/>
              </a:cxn>
              <a:cxn ang="0">
                <a:pos x="226" y="80"/>
              </a:cxn>
              <a:cxn ang="0">
                <a:pos x="236" y="94"/>
              </a:cxn>
              <a:cxn ang="0">
                <a:pos x="246" y="108"/>
              </a:cxn>
              <a:cxn ang="0">
                <a:pos x="254" y="122"/>
              </a:cxn>
              <a:cxn ang="0">
                <a:pos x="254" y="122"/>
              </a:cxn>
              <a:cxn ang="0">
                <a:pos x="254" y="124"/>
              </a:cxn>
              <a:cxn ang="0">
                <a:pos x="252" y="122"/>
              </a:cxn>
              <a:cxn ang="0">
                <a:pos x="252" y="122"/>
              </a:cxn>
              <a:cxn ang="0">
                <a:pos x="242" y="106"/>
              </a:cxn>
              <a:cxn ang="0">
                <a:pos x="232" y="90"/>
              </a:cxn>
              <a:cxn ang="0">
                <a:pos x="218" y="74"/>
              </a:cxn>
              <a:cxn ang="0">
                <a:pos x="204" y="62"/>
              </a:cxn>
              <a:cxn ang="0">
                <a:pos x="190" y="50"/>
              </a:cxn>
              <a:cxn ang="0">
                <a:pos x="174" y="38"/>
              </a:cxn>
              <a:cxn ang="0">
                <a:pos x="158" y="30"/>
              </a:cxn>
              <a:cxn ang="0">
                <a:pos x="142" y="22"/>
              </a:cxn>
              <a:cxn ang="0">
                <a:pos x="142" y="22"/>
              </a:cxn>
              <a:cxn ang="0">
                <a:pos x="124" y="14"/>
              </a:cxn>
              <a:cxn ang="0">
                <a:pos x="108" y="10"/>
              </a:cxn>
              <a:cxn ang="0">
                <a:pos x="70" y="4"/>
              </a:cxn>
              <a:cxn ang="0">
                <a:pos x="70" y="4"/>
              </a:cxn>
              <a:cxn ang="0">
                <a:pos x="54" y="4"/>
              </a:cxn>
              <a:cxn ang="0">
                <a:pos x="36" y="2"/>
              </a:cxn>
              <a:cxn ang="0">
                <a:pos x="16" y="4"/>
              </a:cxn>
              <a:cxn ang="0">
                <a:pos x="8" y="6"/>
              </a:cxn>
              <a:cxn ang="0">
                <a:pos x="2" y="10"/>
              </a:cxn>
              <a:cxn ang="0">
                <a:pos x="2" y="10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54" h="124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0" y="2"/>
                </a:lnTo>
                <a:lnTo>
                  <a:pt x="40" y="0"/>
                </a:lnTo>
                <a:lnTo>
                  <a:pt x="62" y="2"/>
                </a:lnTo>
                <a:lnTo>
                  <a:pt x="82" y="4"/>
                </a:lnTo>
                <a:lnTo>
                  <a:pt x="82" y="4"/>
                </a:lnTo>
                <a:lnTo>
                  <a:pt x="102" y="8"/>
                </a:lnTo>
                <a:lnTo>
                  <a:pt x="122" y="12"/>
                </a:lnTo>
                <a:lnTo>
                  <a:pt x="142" y="20"/>
                </a:lnTo>
                <a:lnTo>
                  <a:pt x="160" y="28"/>
                </a:lnTo>
                <a:lnTo>
                  <a:pt x="160" y="28"/>
                </a:lnTo>
                <a:lnTo>
                  <a:pt x="174" y="36"/>
                </a:lnTo>
                <a:lnTo>
                  <a:pt x="188" y="44"/>
                </a:lnTo>
                <a:lnTo>
                  <a:pt x="202" y="56"/>
                </a:lnTo>
                <a:lnTo>
                  <a:pt x="214" y="66"/>
                </a:lnTo>
                <a:lnTo>
                  <a:pt x="226" y="80"/>
                </a:lnTo>
                <a:lnTo>
                  <a:pt x="236" y="94"/>
                </a:lnTo>
                <a:lnTo>
                  <a:pt x="246" y="108"/>
                </a:lnTo>
                <a:lnTo>
                  <a:pt x="254" y="122"/>
                </a:lnTo>
                <a:lnTo>
                  <a:pt x="254" y="122"/>
                </a:lnTo>
                <a:lnTo>
                  <a:pt x="254" y="124"/>
                </a:lnTo>
                <a:lnTo>
                  <a:pt x="252" y="122"/>
                </a:lnTo>
                <a:lnTo>
                  <a:pt x="252" y="122"/>
                </a:lnTo>
                <a:lnTo>
                  <a:pt x="242" y="106"/>
                </a:lnTo>
                <a:lnTo>
                  <a:pt x="232" y="90"/>
                </a:lnTo>
                <a:lnTo>
                  <a:pt x="218" y="74"/>
                </a:lnTo>
                <a:lnTo>
                  <a:pt x="204" y="62"/>
                </a:lnTo>
                <a:lnTo>
                  <a:pt x="190" y="50"/>
                </a:lnTo>
                <a:lnTo>
                  <a:pt x="174" y="38"/>
                </a:lnTo>
                <a:lnTo>
                  <a:pt x="158" y="30"/>
                </a:lnTo>
                <a:lnTo>
                  <a:pt x="142" y="22"/>
                </a:lnTo>
                <a:lnTo>
                  <a:pt x="142" y="22"/>
                </a:lnTo>
                <a:lnTo>
                  <a:pt x="124" y="14"/>
                </a:lnTo>
                <a:lnTo>
                  <a:pt x="108" y="10"/>
                </a:lnTo>
                <a:lnTo>
                  <a:pt x="70" y="4"/>
                </a:lnTo>
                <a:lnTo>
                  <a:pt x="70" y="4"/>
                </a:lnTo>
                <a:lnTo>
                  <a:pt x="54" y="4"/>
                </a:lnTo>
                <a:lnTo>
                  <a:pt x="36" y="2"/>
                </a:lnTo>
                <a:lnTo>
                  <a:pt x="16" y="4"/>
                </a:lnTo>
                <a:lnTo>
                  <a:pt x="8" y="6"/>
                </a:lnTo>
                <a:lnTo>
                  <a:pt x="2" y="10"/>
                </a:lnTo>
                <a:lnTo>
                  <a:pt x="2" y="1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Freeform 216"/>
          <p:cNvSpPr>
            <a:spLocks/>
          </p:cNvSpPr>
          <p:nvPr/>
        </p:nvSpPr>
        <p:spPr bwMode="auto">
          <a:xfrm>
            <a:off x="2734974" y="2971819"/>
            <a:ext cx="183140" cy="248172"/>
          </a:xfrm>
          <a:custGeom>
            <a:avLst/>
            <a:gdLst/>
            <a:ahLst/>
            <a:cxnLst>
              <a:cxn ang="0">
                <a:pos x="30" y="8"/>
              </a:cxn>
              <a:cxn ang="0">
                <a:pos x="30" y="8"/>
              </a:cxn>
              <a:cxn ang="0">
                <a:pos x="22" y="10"/>
              </a:cxn>
              <a:cxn ang="0">
                <a:pos x="16" y="14"/>
              </a:cxn>
              <a:cxn ang="0">
                <a:pos x="10" y="24"/>
              </a:cxn>
              <a:cxn ang="0">
                <a:pos x="8" y="36"/>
              </a:cxn>
              <a:cxn ang="0">
                <a:pos x="8" y="36"/>
              </a:cxn>
              <a:cxn ang="0">
                <a:pos x="8" y="46"/>
              </a:cxn>
              <a:cxn ang="0">
                <a:pos x="12" y="56"/>
              </a:cxn>
              <a:cxn ang="0">
                <a:pos x="16" y="64"/>
              </a:cxn>
              <a:cxn ang="0">
                <a:pos x="24" y="66"/>
              </a:cxn>
              <a:cxn ang="0">
                <a:pos x="24" y="66"/>
              </a:cxn>
              <a:cxn ang="0">
                <a:pos x="32" y="64"/>
              </a:cxn>
              <a:cxn ang="0">
                <a:pos x="38" y="58"/>
              </a:cxn>
              <a:cxn ang="0">
                <a:pos x="44" y="50"/>
              </a:cxn>
              <a:cxn ang="0">
                <a:pos x="46" y="38"/>
              </a:cxn>
              <a:cxn ang="0">
                <a:pos x="46" y="38"/>
              </a:cxn>
              <a:cxn ang="0">
                <a:pos x="46" y="32"/>
              </a:cxn>
              <a:cxn ang="0">
                <a:pos x="44" y="24"/>
              </a:cxn>
              <a:cxn ang="0">
                <a:pos x="42" y="18"/>
              </a:cxn>
              <a:cxn ang="0">
                <a:pos x="40" y="12"/>
              </a:cxn>
              <a:cxn ang="0">
                <a:pos x="44" y="8"/>
              </a:cxn>
              <a:cxn ang="0">
                <a:pos x="44" y="8"/>
              </a:cxn>
              <a:cxn ang="0">
                <a:pos x="48" y="14"/>
              </a:cxn>
              <a:cxn ang="0">
                <a:pos x="52" y="22"/>
              </a:cxn>
              <a:cxn ang="0">
                <a:pos x="54" y="30"/>
              </a:cxn>
              <a:cxn ang="0">
                <a:pos x="54" y="40"/>
              </a:cxn>
              <a:cxn ang="0">
                <a:pos x="54" y="40"/>
              </a:cxn>
              <a:cxn ang="0">
                <a:pos x="50" y="54"/>
              </a:cxn>
              <a:cxn ang="0">
                <a:pos x="42" y="64"/>
              </a:cxn>
              <a:cxn ang="0">
                <a:pos x="38" y="68"/>
              </a:cxn>
              <a:cxn ang="0">
                <a:pos x="34" y="72"/>
              </a:cxn>
              <a:cxn ang="0">
                <a:pos x="28" y="74"/>
              </a:cxn>
              <a:cxn ang="0">
                <a:pos x="24" y="74"/>
              </a:cxn>
              <a:cxn ang="0">
                <a:pos x="24" y="74"/>
              </a:cxn>
              <a:cxn ang="0">
                <a:pos x="18" y="72"/>
              </a:cxn>
              <a:cxn ang="0">
                <a:pos x="14" y="70"/>
              </a:cxn>
              <a:cxn ang="0">
                <a:pos x="10" y="66"/>
              </a:cxn>
              <a:cxn ang="0">
                <a:pos x="6" y="60"/>
              </a:cxn>
              <a:cxn ang="0">
                <a:pos x="2" y="48"/>
              </a:cxn>
              <a:cxn ang="0">
                <a:pos x="0" y="34"/>
              </a:cxn>
              <a:cxn ang="0">
                <a:pos x="0" y="34"/>
              </a:cxn>
              <a:cxn ang="0">
                <a:pos x="4" y="20"/>
              </a:cxn>
              <a:cxn ang="0">
                <a:pos x="12" y="10"/>
              </a:cxn>
              <a:cxn ang="0">
                <a:pos x="16" y="6"/>
              </a:cxn>
              <a:cxn ang="0">
                <a:pos x="20" y="2"/>
              </a:cxn>
              <a:cxn ang="0">
                <a:pos x="26" y="0"/>
              </a:cxn>
              <a:cxn ang="0">
                <a:pos x="30" y="0"/>
              </a:cxn>
              <a:cxn ang="0">
                <a:pos x="30" y="8"/>
              </a:cxn>
            </a:cxnLst>
            <a:rect l="0" t="0" r="r" b="b"/>
            <a:pathLst>
              <a:path w="54" h="74">
                <a:moveTo>
                  <a:pt x="30" y="8"/>
                </a:moveTo>
                <a:lnTo>
                  <a:pt x="30" y="8"/>
                </a:lnTo>
                <a:lnTo>
                  <a:pt x="22" y="10"/>
                </a:lnTo>
                <a:lnTo>
                  <a:pt x="16" y="14"/>
                </a:lnTo>
                <a:lnTo>
                  <a:pt x="10" y="24"/>
                </a:lnTo>
                <a:lnTo>
                  <a:pt x="8" y="36"/>
                </a:lnTo>
                <a:lnTo>
                  <a:pt x="8" y="36"/>
                </a:lnTo>
                <a:lnTo>
                  <a:pt x="8" y="46"/>
                </a:lnTo>
                <a:lnTo>
                  <a:pt x="12" y="56"/>
                </a:lnTo>
                <a:lnTo>
                  <a:pt x="16" y="64"/>
                </a:lnTo>
                <a:lnTo>
                  <a:pt x="24" y="66"/>
                </a:lnTo>
                <a:lnTo>
                  <a:pt x="24" y="66"/>
                </a:lnTo>
                <a:lnTo>
                  <a:pt x="32" y="64"/>
                </a:lnTo>
                <a:lnTo>
                  <a:pt x="38" y="58"/>
                </a:lnTo>
                <a:lnTo>
                  <a:pt x="44" y="50"/>
                </a:lnTo>
                <a:lnTo>
                  <a:pt x="46" y="38"/>
                </a:lnTo>
                <a:lnTo>
                  <a:pt x="46" y="38"/>
                </a:lnTo>
                <a:lnTo>
                  <a:pt x="46" y="32"/>
                </a:lnTo>
                <a:lnTo>
                  <a:pt x="44" y="24"/>
                </a:lnTo>
                <a:lnTo>
                  <a:pt x="42" y="18"/>
                </a:lnTo>
                <a:lnTo>
                  <a:pt x="40" y="12"/>
                </a:lnTo>
                <a:lnTo>
                  <a:pt x="44" y="8"/>
                </a:lnTo>
                <a:lnTo>
                  <a:pt x="44" y="8"/>
                </a:lnTo>
                <a:lnTo>
                  <a:pt x="48" y="14"/>
                </a:lnTo>
                <a:lnTo>
                  <a:pt x="52" y="22"/>
                </a:lnTo>
                <a:lnTo>
                  <a:pt x="54" y="30"/>
                </a:lnTo>
                <a:lnTo>
                  <a:pt x="54" y="40"/>
                </a:lnTo>
                <a:lnTo>
                  <a:pt x="54" y="40"/>
                </a:lnTo>
                <a:lnTo>
                  <a:pt x="50" y="54"/>
                </a:lnTo>
                <a:lnTo>
                  <a:pt x="42" y="64"/>
                </a:lnTo>
                <a:lnTo>
                  <a:pt x="38" y="68"/>
                </a:lnTo>
                <a:lnTo>
                  <a:pt x="34" y="72"/>
                </a:lnTo>
                <a:lnTo>
                  <a:pt x="28" y="74"/>
                </a:lnTo>
                <a:lnTo>
                  <a:pt x="24" y="74"/>
                </a:lnTo>
                <a:lnTo>
                  <a:pt x="24" y="74"/>
                </a:lnTo>
                <a:lnTo>
                  <a:pt x="18" y="72"/>
                </a:lnTo>
                <a:lnTo>
                  <a:pt x="14" y="70"/>
                </a:lnTo>
                <a:lnTo>
                  <a:pt x="10" y="66"/>
                </a:lnTo>
                <a:lnTo>
                  <a:pt x="6" y="60"/>
                </a:lnTo>
                <a:lnTo>
                  <a:pt x="2" y="48"/>
                </a:lnTo>
                <a:lnTo>
                  <a:pt x="0" y="34"/>
                </a:lnTo>
                <a:lnTo>
                  <a:pt x="0" y="34"/>
                </a:lnTo>
                <a:lnTo>
                  <a:pt x="4" y="20"/>
                </a:lnTo>
                <a:lnTo>
                  <a:pt x="12" y="10"/>
                </a:lnTo>
                <a:lnTo>
                  <a:pt x="16" y="6"/>
                </a:lnTo>
                <a:lnTo>
                  <a:pt x="20" y="2"/>
                </a:lnTo>
                <a:lnTo>
                  <a:pt x="26" y="0"/>
                </a:lnTo>
                <a:lnTo>
                  <a:pt x="30" y="0"/>
                </a:lnTo>
                <a:lnTo>
                  <a:pt x="3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Freeform 217"/>
          <p:cNvSpPr>
            <a:spLocks/>
          </p:cNvSpPr>
          <p:nvPr/>
        </p:nvSpPr>
        <p:spPr bwMode="auto">
          <a:xfrm>
            <a:off x="2422958" y="2958405"/>
            <a:ext cx="210272" cy="207928"/>
          </a:xfrm>
          <a:custGeom>
            <a:avLst/>
            <a:gdLst/>
            <a:ahLst/>
            <a:cxnLst>
              <a:cxn ang="0">
                <a:pos x="62" y="30"/>
              </a:cxn>
              <a:cxn ang="0">
                <a:pos x="62" y="30"/>
              </a:cxn>
              <a:cxn ang="0">
                <a:pos x="60" y="36"/>
              </a:cxn>
              <a:cxn ang="0">
                <a:pos x="60" y="42"/>
              </a:cxn>
              <a:cxn ang="0">
                <a:pos x="52" y="52"/>
              </a:cxn>
              <a:cxn ang="0">
                <a:pos x="42" y="58"/>
              </a:cxn>
              <a:cxn ang="0">
                <a:pos x="38" y="60"/>
              </a:cxn>
              <a:cxn ang="0">
                <a:pos x="30" y="62"/>
              </a:cxn>
              <a:cxn ang="0">
                <a:pos x="30" y="62"/>
              </a:cxn>
              <a:cxn ang="0">
                <a:pos x="24" y="60"/>
              </a:cxn>
              <a:cxn ang="0">
                <a:pos x="20" y="58"/>
              </a:cxn>
              <a:cxn ang="0">
                <a:pos x="10" y="52"/>
              </a:cxn>
              <a:cxn ang="0">
                <a:pos x="2" y="42"/>
              </a:cxn>
              <a:cxn ang="0">
                <a:pos x="2" y="36"/>
              </a:cxn>
              <a:cxn ang="0">
                <a:pos x="0" y="30"/>
              </a:cxn>
              <a:cxn ang="0">
                <a:pos x="0" y="30"/>
              </a:cxn>
              <a:cxn ang="0">
                <a:pos x="2" y="24"/>
              </a:cxn>
              <a:cxn ang="0">
                <a:pos x="2" y="18"/>
              </a:cxn>
              <a:cxn ang="0">
                <a:pos x="10" y="10"/>
              </a:cxn>
              <a:cxn ang="0">
                <a:pos x="20" y="2"/>
              </a:cxn>
              <a:cxn ang="0">
                <a:pos x="24" y="0"/>
              </a:cxn>
              <a:cxn ang="0">
                <a:pos x="30" y="0"/>
              </a:cxn>
              <a:cxn ang="0">
                <a:pos x="30" y="0"/>
              </a:cxn>
              <a:cxn ang="0">
                <a:pos x="38" y="0"/>
              </a:cxn>
              <a:cxn ang="0">
                <a:pos x="42" y="2"/>
              </a:cxn>
              <a:cxn ang="0">
                <a:pos x="52" y="10"/>
              </a:cxn>
              <a:cxn ang="0">
                <a:pos x="60" y="18"/>
              </a:cxn>
              <a:cxn ang="0">
                <a:pos x="60" y="24"/>
              </a:cxn>
              <a:cxn ang="0">
                <a:pos x="62" y="30"/>
              </a:cxn>
              <a:cxn ang="0">
                <a:pos x="62" y="30"/>
              </a:cxn>
            </a:cxnLst>
            <a:rect l="0" t="0" r="r" b="b"/>
            <a:pathLst>
              <a:path w="62" h="62">
                <a:moveTo>
                  <a:pt x="62" y="30"/>
                </a:moveTo>
                <a:lnTo>
                  <a:pt x="62" y="30"/>
                </a:lnTo>
                <a:lnTo>
                  <a:pt x="60" y="36"/>
                </a:lnTo>
                <a:lnTo>
                  <a:pt x="60" y="42"/>
                </a:lnTo>
                <a:lnTo>
                  <a:pt x="52" y="52"/>
                </a:lnTo>
                <a:lnTo>
                  <a:pt x="42" y="58"/>
                </a:lnTo>
                <a:lnTo>
                  <a:pt x="38" y="60"/>
                </a:lnTo>
                <a:lnTo>
                  <a:pt x="30" y="62"/>
                </a:lnTo>
                <a:lnTo>
                  <a:pt x="30" y="62"/>
                </a:lnTo>
                <a:lnTo>
                  <a:pt x="24" y="60"/>
                </a:lnTo>
                <a:lnTo>
                  <a:pt x="20" y="58"/>
                </a:lnTo>
                <a:lnTo>
                  <a:pt x="10" y="52"/>
                </a:lnTo>
                <a:lnTo>
                  <a:pt x="2" y="42"/>
                </a:lnTo>
                <a:lnTo>
                  <a:pt x="2" y="36"/>
                </a:lnTo>
                <a:lnTo>
                  <a:pt x="0" y="30"/>
                </a:lnTo>
                <a:lnTo>
                  <a:pt x="0" y="30"/>
                </a:lnTo>
                <a:lnTo>
                  <a:pt x="2" y="24"/>
                </a:lnTo>
                <a:lnTo>
                  <a:pt x="2" y="18"/>
                </a:lnTo>
                <a:lnTo>
                  <a:pt x="10" y="10"/>
                </a:lnTo>
                <a:lnTo>
                  <a:pt x="20" y="2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8" y="0"/>
                </a:lnTo>
                <a:lnTo>
                  <a:pt x="42" y="2"/>
                </a:lnTo>
                <a:lnTo>
                  <a:pt x="52" y="10"/>
                </a:lnTo>
                <a:lnTo>
                  <a:pt x="60" y="18"/>
                </a:lnTo>
                <a:lnTo>
                  <a:pt x="60" y="24"/>
                </a:lnTo>
                <a:lnTo>
                  <a:pt x="62" y="30"/>
                </a:lnTo>
                <a:lnTo>
                  <a:pt x="62" y="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Freeform 218"/>
          <p:cNvSpPr>
            <a:spLocks/>
          </p:cNvSpPr>
          <p:nvPr/>
        </p:nvSpPr>
        <p:spPr bwMode="auto">
          <a:xfrm>
            <a:off x="2429741" y="2965112"/>
            <a:ext cx="196706" cy="194513"/>
          </a:xfrm>
          <a:custGeom>
            <a:avLst/>
            <a:gdLst/>
            <a:ahLst/>
            <a:cxnLst>
              <a:cxn ang="0">
                <a:pos x="58" y="28"/>
              </a:cxn>
              <a:cxn ang="0">
                <a:pos x="58" y="28"/>
              </a:cxn>
              <a:cxn ang="0">
                <a:pos x="58" y="34"/>
              </a:cxn>
              <a:cxn ang="0">
                <a:pos x="56" y="40"/>
              </a:cxn>
              <a:cxn ang="0">
                <a:pos x="50" y="50"/>
              </a:cxn>
              <a:cxn ang="0">
                <a:pos x="40" y="56"/>
              </a:cxn>
              <a:cxn ang="0">
                <a:pos x="34" y="58"/>
              </a:cxn>
              <a:cxn ang="0">
                <a:pos x="28" y="58"/>
              </a:cxn>
              <a:cxn ang="0">
                <a:pos x="28" y="58"/>
              </a:cxn>
              <a:cxn ang="0">
                <a:pos x="24" y="58"/>
              </a:cxn>
              <a:cxn ang="0">
                <a:pos x="18" y="56"/>
              </a:cxn>
              <a:cxn ang="0">
                <a:pos x="8" y="50"/>
              </a:cxn>
              <a:cxn ang="0">
                <a:pos x="2" y="40"/>
              </a:cxn>
              <a:cxn ang="0">
                <a:pos x="0" y="34"/>
              </a:cxn>
              <a:cxn ang="0">
                <a:pos x="0" y="28"/>
              </a:cxn>
              <a:cxn ang="0">
                <a:pos x="0" y="28"/>
              </a:cxn>
              <a:cxn ang="0">
                <a:pos x="0" y="22"/>
              </a:cxn>
              <a:cxn ang="0">
                <a:pos x="2" y="18"/>
              </a:cxn>
              <a:cxn ang="0">
                <a:pos x="8" y="8"/>
              </a:cxn>
              <a:cxn ang="0">
                <a:pos x="18" y="2"/>
              </a:cxn>
              <a:cxn ang="0">
                <a:pos x="24" y="0"/>
              </a:cxn>
              <a:cxn ang="0">
                <a:pos x="28" y="0"/>
              </a:cxn>
              <a:cxn ang="0">
                <a:pos x="28" y="0"/>
              </a:cxn>
              <a:cxn ang="0">
                <a:pos x="34" y="0"/>
              </a:cxn>
              <a:cxn ang="0">
                <a:pos x="40" y="2"/>
              </a:cxn>
              <a:cxn ang="0">
                <a:pos x="50" y="8"/>
              </a:cxn>
              <a:cxn ang="0">
                <a:pos x="56" y="18"/>
              </a:cxn>
              <a:cxn ang="0">
                <a:pos x="58" y="22"/>
              </a:cxn>
              <a:cxn ang="0">
                <a:pos x="58" y="28"/>
              </a:cxn>
              <a:cxn ang="0">
                <a:pos x="58" y="28"/>
              </a:cxn>
            </a:cxnLst>
            <a:rect l="0" t="0" r="r" b="b"/>
            <a:pathLst>
              <a:path w="58" h="58">
                <a:moveTo>
                  <a:pt x="58" y="28"/>
                </a:moveTo>
                <a:lnTo>
                  <a:pt x="58" y="28"/>
                </a:lnTo>
                <a:lnTo>
                  <a:pt x="58" y="34"/>
                </a:lnTo>
                <a:lnTo>
                  <a:pt x="56" y="40"/>
                </a:lnTo>
                <a:lnTo>
                  <a:pt x="50" y="50"/>
                </a:lnTo>
                <a:lnTo>
                  <a:pt x="40" y="56"/>
                </a:lnTo>
                <a:lnTo>
                  <a:pt x="34" y="58"/>
                </a:lnTo>
                <a:lnTo>
                  <a:pt x="28" y="58"/>
                </a:lnTo>
                <a:lnTo>
                  <a:pt x="28" y="58"/>
                </a:lnTo>
                <a:lnTo>
                  <a:pt x="24" y="58"/>
                </a:lnTo>
                <a:lnTo>
                  <a:pt x="18" y="56"/>
                </a:lnTo>
                <a:lnTo>
                  <a:pt x="8" y="50"/>
                </a:lnTo>
                <a:lnTo>
                  <a:pt x="2" y="40"/>
                </a:lnTo>
                <a:lnTo>
                  <a:pt x="0" y="34"/>
                </a:lnTo>
                <a:lnTo>
                  <a:pt x="0" y="28"/>
                </a:lnTo>
                <a:lnTo>
                  <a:pt x="0" y="28"/>
                </a:lnTo>
                <a:lnTo>
                  <a:pt x="0" y="22"/>
                </a:lnTo>
                <a:lnTo>
                  <a:pt x="2" y="18"/>
                </a:lnTo>
                <a:lnTo>
                  <a:pt x="8" y="8"/>
                </a:lnTo>
                <a:lnTo>
                  <a:pt x="18" y="2"/>
                </a:lnTo>
                <a:lnTo>
                  <a:pt x="24" y="0"/>
                </a:lnTo>
                <a:lnTo>
                  <a:pt x="28" y="0"/>
                </a:lnTo>
                <a:lnTo>
                  <a:pt x="28" y="0"/>
                </a:lnTo>
                <a:lnTo>
                  <a:pt x="34" y="0"/>
                </a:lnTo>
                <a:lnTo>
                  <a:pt x="40" y="2"/>
                </a:lnTo>
                <a:lnTo>
                  <a:pt x="50" y="8"/>
                </a:lnTo>
                <a:lnTo>
                  <a:pt x="56" y="18"/>
                </a:lnTo>
                <a:lnTo>
                  <a:pt x="58" y="22"/>
                </a:lnTo>
                <a:lnTo>
                  <a:pt x="58" y="28"/>
                </a:lnTo>
                <a:lnTo>
                  <a:pt x="58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Freeform 219"/>
          <p:cNvSpPr>
            <a:spLocks/>
          </p:cNvSpPr>
          <p:nvPr/>
        </p:nvSpPr>
        <p:spPr bwMode="auto">
          <a:xfrm>
            <a:off x="2429741" y="2965112"/>
            <a:ext cx="196706" cy="194513"/>
          </a:xfrm>
          <a:custGeom>
            <a:avLst/>
            <a:gdLst/>
            <a:ahLst/>
            <a:cxnLst>
              <a:cxn ang="0">
                <a:pos x="58" y="28"/>
              </a:cxn>
              <a:cxn ang="0">
                <a:pos x="58" y="28"/>
              </a:cxn>
              <a:cxn ang="0">
                <a:pos x="56" y="40"/>
              </a:cxn>
              <a:cxn ang="0">
                <a:pos x="50" y="48"/>
              </a:cxn>
              <a:cxn ang="0">
                <a:pos x="40" y="54"/>
              </a:cxn>
              <a:cxn ang="0">
                <a:pos x="28" y="58"/>
              </a:cxn>
              <a:cxn ang="0">
                <a:pos x="28" y="58"/>
              </a:cxn>
              <a:cxn ang="0">
                <a:pos x="18" y="54"/>
              </a:cxn>
              <a:cxn ang="0">
                <a:pos x="8" y="48"/>
              </a:cxn>
              <a:cxn ang="0">
                <a:pos x="2" y="40"/>
              </a:cxn>
              <a:cxn ang="0">
                <a:pos x="0" y="28"/>
              </a:cxn>
              <a:cxn ang="0">
                <a:pos x="0" y="28"/>
              </a:cxn>
              <a:cxn ang="0">
                <a:pos x="2" y="18"/>
              </a:cxn>
              <a:cxn ang="0">
                <a:pos x="8" y="8"/>
              </a:cxn>
              <a:cxn ang="0">
                <a:pos x="18" y="2"/>
              </a:cxn>
              <a:cxn ang="0">
                <a:pos x="28" y="0"/>
              </a:cxn>
              <a:cxn ang="0">
                <a:pos x="28" y="0"/>
              </a:cxn>
              <a:cxn ang="0">
                <a:pos x="40" y="2"/>
              </a:cxn>
              <a:cxn ang="0">
                <a:pos x="50" y="8"/>
              </a:cxn>
              <a:cxn ang="0">
                <a:pos x="56" y="18"/>
              </a:cxn>
              <a:cxn ang="0">
                <a:pos x="58" y="28"/>
              </a:cxn>
              <a:cxn ang="0">
                <a:pos x="58" y="28"/>
              </a:cxn>
            </a:cxnLst>
            <a:rect l="0" t="0" r="r" b="b"/>
            <a:pathLst>
              <a:path w="58" h="58">
                <a:moveTo>
                  <a:pt x="58" y="28"/>
                </a:moveTo>
                <a:lnTo>
                  <a:pt x="58" y="28"/>
                </a:lnTo>
                <a:lnTo>
                  <a:pt x="56" y="40"/>
                </a:lnTo>
                <a:lnTo>
                  <a:pt x="50" y="48"/>
                </a:lnTo>
                <a:lnTo>
                  <a:pt x="40" y="54"/>
                </a:lnTo>
                <a:lnTo>
                  <a:pt x="28" y="58"/>
                </a:lnTo>
                <a:lnTo>
                  <a:pt x="28" y="58"/>
                </a:lnTo>
                <a:lnTo>
                  <a:pt x="18" y="54"/>
                </a:lnTo>
                <a:lnTo>
                  <a:pt x="8" y="48"/>
                </a:lnTo>
                <a:lnTo>
                  <a:pt x="2" y="40"/>
                </a:lnTo>
                <a:lnTo>
                  <a:pt x="0" y="28"/>
                </a:lnTo>
                <a:lnTo>
                  <a:pt x="0" y="28"/>
                </a:lnTo>
                <a:lnTo>
                  <a:pt x="2" y="18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50" y="8"/>
                </a:lnTo>
                <a:lnTo>
                  <a:pt x="56" y="18"/>
                </a:lnTo>
                <a:lnTo>
                  <a:pt x="58" y="28"/>
                </a:lnTo>
                <a:lnTo>
                  <a:pt x="58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Freeform 220"/>
          <p:cNvSpPr>
            <a:spLocks/>
          </p:cNvSpPr>
          <p:nvPr/>
        </p:nvSpPr>
        <p:spPr bwMode="auto">
          <a:xfrm>
            <a:off x="2436524" y="2971819"/>
            <a:ext cx="183140" cy="181098"/>
          </a:xfrm>
          <a:custGeom>
            <a:avLst/>
            <a:gdLst/>
            <a:ahLst/>
            <a:cxnLst>
              <a:cxn ang="0">
                <a:pos x="54" y="26"/>
              </a:cxn>
              <a:cxn ang="0">
                <a:pos x="54" y="26"/>
              </a:cxn>
              <a:cxn ang="0">
                <a:pos x="52" y="38"/>
              </a:cxn>
              <a:cxn ang="0">
                <a:pos x="46" y="46"/>
              </a:cxn>
              <a:cxn ang="0">
                <a:pos x="38" y="52"/>
              </a:cxn>
              <a:cxn ang="0">
                <a:pos x="26" y="54"/>
              </a:cxn>
              <a:cxn ang="0">
                <a:pos x="26" y="54"/>
              </a:cxn>
              <a:cxn ang="0">
                <a:pos x="16" y="52"/>
              </a:cxn>
              <a:cxn ang="0">
                <a:pos x="8" y="46"/>
              </a:cxn>
              <a:cxn ang="0">
                <a:pos x="2" y="38"/>
              </a:cxn>
              <a:cxn ang="0">
                <a:pos x="0" y="26"/>
              </a:cxn>
              <a:cxn ang="0">
                <a:pos x="0" y="26"/>
              </a:cxn>
              <a:cxn ang="0">
                <a:pos x="2" y="16"/>
              </a:cxn>
              <a:cxn ang="0">
                <a:pos x="8" y="8"/>
              </a:cxn>
              <a:cxn ang="0">
                <a:pos x="16" y="2"/>
              </a:cxn>
              <a:cxn ang="0">
                <a:pos x="26" y="0"/>
              </a:cxn>
              <a:cxn ang="0">
                <a:pos x="26" y="0"/>
              </a:cxn>
              <a:cxn ang="0">
                <a:pos x="38" y="2"/>
              </a:cxn>
              <a:cxn ang="0">
                <a:pos x="46" y="8"/>
              </a:cxn>
              <a:cxn ang="0">
                <a:pos x="52" y="16"/>
              </a:cxn>
              <a:cxn ang="0">
                <a:pos x="54" y="26"/>
              </a:cxn>
              <a:cxn ang="0">
                <a:pos x="54" y="26"/>
              </a:cxn>
            </a:cxnLst>
            <a:rect l="0" t="0" r="r" b="b"/>
            <a:pathLst>
              <a:path w="54" h="54">
                <a:moveTo>
                  <a:pt x="54" y="26"/>
                </a:moveTo>
                <a:lnTo>
                  <a:pt x="54" y="26"/>
                </a:lnTo>
                <a:lnTo>
                  <a:pt x="52" y="38"/>
                </a:lnTo>
                <a:lnTo>
                  <a:pt x="46" y="46"/>
                </a:lnTo>
                <a:lnTo>
                  <a:pt x="38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2" y="38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lnTo>
                  <a:pt x="38" y="2"/>
                </a:lnTo>
                <a:lnTo>
                  <a:pt x="46" y="8"/>
                </a:lnTo>
                <a:lnTo>
                  <a:pt x="52" y="16"/>
                </a:lnTo>
                <a:lnTo>
                  <a:pt x="54" y="26"/>
                </a:lnTo>
                <a:lnTo>
                  <a:pt x="54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Freeform 221"/>
          <p:cNvSpPr>
            <a:spLocks/>
          </p:cNvSpPr>
          <p:nvPr/>
        </p:nvSpPr>
        <p:spPr bwMode="auto">
          <a:xfrm>
            <a:off x="2436524" y="2971819"/>
            <a:ext cx="183140" cy="181098"/>
          </a:xfrm>
          <a:custGeom>
            <a:avLst/>
            <a:gdLst/>
            <a:ahLst/>
            <a:cxnLst>
              <a:cxn ang="0">
                <a:pos x="54" y="26"/>
              </a:cxn>
              <a:cxn ang="0">
                <a:pos x="54" y="26"/>
              </a:cxn>
              <a:cxn ang="0">
                <a:pos x="52" y="36"/>
              </a:cxn>
              <a:cxn ang="0">
                <a:pos x="46" y="46"/>
              </a:cxn>
              <a:cxn ang="0">
                <a:pos x="38" y="52"/>
              </a:cxn>
              <a:cxn ang="0">
                <a:pos x="26" y="54"/>
              </a:cxn>
              <a:cxn ang="0">
                <a:pos x="26" y="54"/>
              </a:cxn>
              <a:cxn ang="0">
                <a:pos x="16" y="52"/>
              </a:cxn>
              <a:cxn ang="0">
                <a:pos x="8" y="46"/>
              </a:cxn>
              <a:cxn ang="0">
                <a:pos x="2" y="36"/>
              </a:cxn>
              <a:cxn ang="0">
                <a:pos x="0" y="26"/>
              </a:cxn>
              <a:cxn ang="0">
                <a:pos x="0" y="26"/>
              </a:cxn>
              <a:cxn ang="0">
                <a:pos x="2" y="16"/>
              </a:cxn>
              <a:cxn ang="0">
                <a:pos x="8" y="8"/>
              </a:cxn>
              <a:cxn ang="0">
                <a:pos x="16" y="2"/>
              </a:cxn>
              <a:cxn ang="0">
                <a:pos x="26" y="0"/>
              </a:cxn>
              <a:cxn ang="0">
                <a:pos x="26" y="0"/>
              </a:cxn>
              <a:cxn ang="0">
                <a:pos x="38" y="2"/>
              </a:cxn>
              <a:cxn ang="0">
                <a:pos x="46" y="8"/>
              </a:cxn>
              <a:cxn ang="0">
                <a:pos x="52" y="16"/>
              </a:cxn>
              <a:cxn ang="0">
                <a:pos x="54" y="26"/>
              </a:cxn>
              <a:cxn ang="0">
                <a:pos x="54" y="26"/>
              </a:cxn>
            </a:cxnLst>
            <a:rect l="0" t="0" r="r" b="b"/>
            <a:pathLst>
              <a:path w="54" h="54">
                <a:moveTo>
                  <a:pt x="54" y="26"/>
                </a:moveTo>
                <a:lnTo>
                  <a:pt x="54" y="26"/>
                </a:lnTo>
                <a:lnTo>
                  <a:pt x="52" y="36"/>
                </a:lnTo>
                <a:lnTo>
                  <a:pt x="46" y="46"/>
                </a:lnTo>
                <a:lnTo>
                  <a:pt x="38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lnTo>
                  <a:pt x="38" y="2"/>
                </a:lnTo>
                <a:lnTo>
                  <a:pt x="46" y="8"/>
                </a:lnTo>
                <a:lnTo>
                  <a:pt x="52" y="16"/>
                </a:lnTo>
                <a:lnTo>
                  <a:pt x="54" y="26"/>
                </a:lnTo>
                <a:lnTo>
                  <a:pt x="54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Freeform 222"/>
          <p:cNvSpPr>
            <a:spLocks/>
          </p:cNvSpPr>
          <p:nvPr/>
        </p:nvSpPr>
        <p:spPr bwMode="auto">
          <a:xfrm>
            <a:off x="2443307" y="2978527"/>
            <a:ext cx="169574" cy="167684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50" y="24"/>
              </a:cxn>
              <a:cxn ang="0">
                <a:pos x="48" y="34"/>
              </a:cxn>
              <a:cxn ang="0">
                <a:pos x="44" y="42"/>
              </a:cxn>
              <a:cxn ang="0">
                <a:pos x="34" y="48"/>
              </a:cxn>
              <a:cxn ang="0">
                <a:pos x="24" y="50"/>
              </a:cxn>
              <a:cxn ang="0">
                <a:pos x="24" y="50"/>
              </a:cxn>
              <a:cxn ang="0">
                <a:pos x="16" y="48"/>
              </a:cxn>
              <a:cxn ang="0">
                <a:pos x="6" y="42"/>
              </a:cxn>
              <a:cxn ang="0">
                <a:pos x="2" y="34"/>
              </a:cxn>
              <a:cxn ang="0">
                <a:pos x="0" y="24"/>
              </a:cxn>
              <a:cxn ang="0">
                <a:pos x="0" y="24"/>
              </a:cxn>
              <a:cxn ang="0">
                <a:pos x="2" y="14"/>
              </a:cxn>
              <a:cxn ang="0">
                <a:pos x="6" y="6"/>
              </a:cxn>
              <a:cxn ang="0">
                <a:pos x="16" y="2"/>
              </a:cxn>
              <a:cxn ang="0">
                <a:pos x="24" y="0"/>
              </a:cxn>
              <a:cxn ang="0">
                <a:pos x="24" y="0"/>
              </a:cxn>
              <a:cxn ang="0">
                <a:pos x="34" y="2"/>
              </a:cxn>
              <a:cxn ang="0">
                <a:pos x="44" y="6"/>
              </a:cxn>
              <a:cxn ang="0">
                <a:pos x="48" y="14"/>
              </a:cxn>
              <a:cxn ang="0">
                <a:pos x="50" y="24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lnTo>
                  <a:pt x="50" y="24"/>
                </a:lnTo>
                <a:lnTo>
                  <a:pt x="48" y="34"/>
                </a:lnTo>
                <a:lnTo>
                  <a:pt x="44" y="42"/>
                </a:lnTo>
                <a:lnTo>
                  <a:pt x="34" y="48"/>
                </a:lnTo>
                <a:lnTo>
                  <a:pt x="24" y="50"/>
                </a:lnTo>
                <a:lnTo>
                  <a:pt x="24" y="50"/>
                </a:lnTo>
                <a:lnTo>
                  <a:pt x="16" y="48"/>
                </a:lnTo>
                <a:lnTo>
                  <a:pt x="6" y="42"/>
                </a:lnTo>
                <a:lnTo>
                  <a:pt x="2" y="34"/>
                </a:lnTo>
                <a:lnTo>
                  <a:pt x="0" y="24"/>
                </a:lnTo>
                <a:lnTo>
                  <a:pt x="0" y="24"/>
                </a:lnTo>
                <a:lnTo>
                  <a:pt x="2" y="14"/>
                </a:lnTo>
                <a:lnTo>
                  <a:pt x="6" y="6"/>
                </a:lnTo>
                <a:lnTo>
                  <a:pt x="16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44" y="6"/>
                </a:lnTo>
                <a:lnTo>
                  <a:pt x="48" y="14"/>
                </a:lnTo>
                <a:lnTo>
                  <a:pt x="50" y="24"/>
                </a:lnTo>
                <a:lnTo>
                  <a:pt x="50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Freeform 223"/>
          <p:cNvSpPr>
            <a:spLocks/>
          </p:cNvSpPr>
          <p:nvPr/>
        </p:nvSpPr>
        <p:spPr bwMode="auto">
          <a:xfrm>
            <a:off x="2443307" y="2978527"/>
            <a:ext cx="169574" cy="167684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50" y="24"/>
              </a:cxn>
              <a:cxn ang="0">
                <a:pos x="48" y="34"/>
              </a:cxn>
              <a:cxn ang="0">
                <a:pos x="42" y="42"/>
              </a:cxn>
              <a:cxn ang="0">
                <a:pos x="34" y="48"/>
              </a:cxn>
              <a:cxn ang="0">
                <a:pos x="24" y="50"/>
              </a:cxn>
              <a:cxn ang="0">
                <a:pos x="24" y="50"/>
              </a:cxn>
              <a:cxn ang="0">
                <a:pos x="16" y="48"/>
              </a:cxn>
              <a:cxn ang="0">
                <a:pos x="8" y="42"/>
              </a:cxn>
              <a:cxn ang="0">
                <a:pos x="2" y="34"/>
              </a:cxn>
              <a:cxn ang="0">
                <a:pos x="0" y="24"/>
              </a:cxn>
              <a:cxn ang="0">
                <a:pos x="0" y="24"/>
              </a:cxn>
              <a:cxn ang="0">
                <a:pos x="2" y="16"/>
              </a:cxn>
              <a:cxn ang="0">
                <a:pos x="8" y="8"/>
              </a:cxn>
              <a:cxn ang="0">
                <a:pos x="16" y="2"/>
              </a:cxn>
              <a:cxn ang="0">
                <a:pos x="24" y="0"/>
              </a:cxn>
              <a:cxn ang="0">
                <a:pos x="24" y="0"/>
              </a:cxn>
              <a:cxn ang="0">
                <a:pos x="34" y="2"/>
              </a:cxn>
              <a:cxn ang="0">
                <a:pos x="42" y="8"/>
              </a:cxn>
              <a:cxn ang="0">
                <a:pos x="48" y="16"/>
              </a:cxn>
              <a:cxn ang="0">
                <a:pos x="50" y="24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lnTo>
                  <a:pt x="50" y="24"/>
                </a:lnTo>
                <a:lnTo>
                  <a:pt x="48" y="34"/>
                </a:lnTo>
                <a:lnTo>
                  <a:pt x="42" y="42"/>
                </a:lnTo>
                <a:lnTo>
                  <a:pt x="34" y="48"/>
                </a:lnTo>
                <a:lnTo>
                  <a:pt x="24" y="50"/>
                </a:lnTo>
                <a:lnTo>
                  <a:pt x="24" y="50"/>
                </a:lnTo>
                <a:lnTo>
                  <a:pt x="16" y="48"/>
                </a:lnTo>
                <a:lnTo>
                  <a:pt x="8" y="42"/>
                </a:lnTo>
                <a:lnTo>
                  <a:pt x="2" y="34"/>
                </a:lnTo>
                <a:lnTo>
                  <a:pt x="0" y="24"/>
                </a:lnTo>
                <a:lnTo>
                  <a:pt x="0" y="24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42" y="8"/>
                </a:lnTo>
                <a:lnTo>
                  <a:pt x="48" y="16"/>
                </a:lnTo>
                <a:lnTo>
                  <a:pt x="50" y="24"/>
                </a:lnTo>
                <a:lnTo>
                  <a:pt x="50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Freeform 224"/>
          <p:cNvSpPr>
            <a:spLocks/>
          </p:cNvSpPr>
          <p:nvPr/>
        </p:nvSpPr>
        <p:spPr bwMode="auto">
          <a:xfrm>
            <a:off x="2450090" y="2985234"/>
            <a:ext cx="156008" cy="154269"/>
          </a:xfrm>
          <a:custGeom>
            <a:avLst/>
            <a:gdLst/>
            <a:ahLst/>
            <a:cxnLst>
              <a:cxn ang="0">
                <a:pos x="46" y="22"/>
              </a:cxn>
              <a:cxn ang="0">
                <a:pos x="46" y="22"/>
              </a:cxn>
              <a:cxn ang="0">
                <a:pos x="44" y="32"/>
              </a:cxn>
              <a:cxn ang="0">
                <a:pos x="40" y="40"/>
              </a:cxn>
              <a:cxn ang="0">
                <a:pos x="32" y="44"/>
              </a:cxn>
              <a:cxn ang="0">
                <a:pos x="22" y="46"/>
              </a:cxn>
              <a:cxn ang="0">
                <a:pos x="22" y="46"/>
              </a:cxn>
              <a:cxn ang="0">
                <a:pos x="14" y="44"/>
              </a:cxn>
              <a:cxn ang="0">
                <a:pos x="6" y="40"/>
              </a:cxn>
              <a:cxn ang="0">
                <a:pos x="2" y="32"/>
              </a:cxn>
              <a:cxn ang="0">
                <a:pos x="0" y="22"/>
              </a:cxn>
              <a:cxn ang="0">
                <a:pos x="0" y="22"/>
              </a:cxn>
              <a:cxn ang="0">
                <a:pos x="2" y="14"/>
              </a:cxn>
              <a:cxn ang="0">
                <a:pos x="6" y="6"/>
              </a:cxn>
              <a:cxn ang="0">
                <a:pos x="14" y="0"/>
              </a:cxn>
              <a:cxn ang="0">
                <a:pos x="22" y="0"/>
              </a:cxn>
              <a:cxn ang="0">
                <a:pos x="22" y="0"/>
              </a:cxn>
              <a:cxn ang="0">
                <a:pos x="32" y="0"/>
              </a:cxn>
              <a:cxn ang="0">
                <a:pos x="40" y="6"/>
              </a:cxn>
              <a:cxn ang="0">
                <a:pos x="44" y="14"/>
              </a:cxn>
              <a:cxn ang="0">
                <a:pos x="46" y="22"/>
              </a:cxn>
              <a:cxn ang="0">
                <a:pos x="46" y="22"/>
              </a:cxn>
            </a:cxnLst>
            <a:rect l="0" t="0" r="r" b="b"/>
            <a:pathLst>
              <a:path w="46" h="46">
                <a:moveTo>
                  <a:pt x="46" y="22"/>
                </a:moveTo>
                <a:lnTo>
                  <a:pt x="46" y="22"/>
                </a:lnTo>
                <a:lnTo>
                  <a:pt x="44" y="32"/>
                </a:lnTo>
                <a:lnTo>
                  <a:pt x="40" y="40"/>
                </a:lnTo>
                <a:lnTo>
                  <a:pt x="32" y="44"/>
                </a:lnTo>
                <a:lnTo>
                  <a:pt x="22" y="46"/>
                </a:lnTo>
                <a:lnTo>
                  <a:pt x="22" y="46"/>
                </a:lnTo>
                <a:lnTo>
                  <a:pt x="14" y="44"/>
                </a:lnTo>
                <a:lnTo>
                  <a:pt x="6" y="40"/>
                </a:ln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0"/>
                </a:lnTo>
                <a:lnTo>
                  <a:pt x="22" y="0"/>
                </a:lnTo>
                <a:lnTo>
                  <a:pt x="22" y="0"/>
                </a:lnTo>
                <a:lnTo>
                  <a:pt x="32" y="0"/>
                </a:lnTo>
                <a:lnTo>
                  <a:pt x="40" y="6"/>
                </a:lnTo>
                <a:lnTo>
                  <a:pt x="44" y="14"/>
                </a:lnTo>
                <a:lnTo>
                  <a:pt x="46" y="22"/>
                </a:lnTo>
                <a:lnTo>
                  <a:pt x="46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Freeform 225"/>
          <p:cNvSpPr>
            <a:spLocks/>
          </p:cNvSpPr>
          <p:nvPr/>
        </p:nvSpPr>
        <p:spPr bwMode="auto">
          <a:xfrm>
            <a:off x="2450090" y="2985234"/>
            <a:ext cx="156008" cy="154269"/>
          </a:xfrm>
          <a:custGeom>
            <a:avLst/>
            <a:gdLst/>
            <a:ahLst/>
            <a:cxnLst>
              <a:cxn ang="0">
                <a:pos x="46" y="22"/>
              </a:cxn>
              <a:cxn ang="0">
                <a:pos x="46" y="22"/>
              </a:cxn>
              <a:cxn ang="0">
                <a:pos x="44" y="32"/>
              </a:cxn>
              <a:cxn ang="0">
                <a:pos x="38" y="38"/>
              </a:cxn>
              <a:cxn ang="0">
                <a:pos x="32" y="44"/>
              </a:cxn>
              <a:cxn ang="0">
                <a:pos x="22" y="46"/>
              </a:cxn>
              <a:cxn ang="0">
                <a:pos x="22" y="46"/>
              </a:cxn>
              <a:cxn ang="0">
                <a:pos x="14" y="44"/>
              </a:cxn>
              <a:cxn ang="0">
                <a:pos x="6" y="38"/>
              </a:cxn>
              <a:cxn ang="0">
                <a:pos x="2" y="32"/>
              </a:cxn>
              <a:cxn ang="0">
                <a:pos x="0" y="22"/>
              </a:cxn>
              <a:cxn ang="0">
                <a:pos x="0" y="22"/>
              </a:cxn>
              <a:cxn ang="0">
                <a:pos x="2" y="14"/>
              </a:cxn>
              <a:cxn ang="0">
                <a:pos x="6" y="6"/>
              </a:cxn>
              <a:cxn ang="0">
                <a:pos x="14" y="2"/>
              </a:cxn>
              <a:cxn ang="0">
                <a:pos x="22" y="0"/>
              </a:cxn>
              <a:cxn ang="0">
                <a:pos x="22" y="0"/>
              </a:cxn>
              <a:cxn ang="0">
                <a:pos x="32" y="2"/>
              </a:cxn>
              <a:cxn ang="0">
                <a:pos x="38" y="6"/>
              </a:cxn>
              <a:cxn ang="0">
                <a:pos x="44" y="14"/>
              </a:cxn>
              <a:cxn ang="0">
                <a:pos x="46" y="22"/>
              </a:cxn>
              <a:cxn ang="0">
                <a:pos x="46" y="22"/>
              </a:cxn>
            </a:cxnLst>
            <a:rect l="0" t="0" r="r" b="b"/>
            <a:pathLst>
              <a:path w="46" h="46">
                <a:moveTo>
                  <a:pt x="46" y="22"/>
                </a:moveTo>
                <a:lnTo>
                  <a:pt x="46" y="22"/>
                </a:lnTo>
                <a:lnTo>
                  <a:pt x="44" y="32"/>
                </a:lnTo>
                <a:lnTo>
                  <a:pt x="38" y="38"/>
                </a:lnTo>
                <a:lnTo>
                  <a:pt x="32" y="44"/>
                </a:lnTo>
                <a:lnTo>
                  <a:pt x="22" y="46"/>
                </a:lnTo>
                <a:lnTo>
                  <a:pt x="22" y="46"/>
                </a:lnTo>
                <a:lnTo>
                  <a:pt x="14" y="44"/>
                </a:lnTo>
                <a:lnTo>
                  <a:pt x="6" y="38"/>
                </a:ln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6"/>
                </a:lnTo>
                <a:lnTo>
                  <a:pt x="44" y="14"/>
                </a:lnTo>
                <a:lnTo>
                  <a:pt x="46" y="22"/>
                </a:lnTo>
                <a:lnTo>
                  <a:pt x="46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Freeform 226"/>
          <p:cNvSpPr>
            <a:spLocks/>
          </p:cNvSpPr>
          <p:nvPr/>
        </p:nvSpPr>
        <p:spPr bwMode="auto">
          <a:xfrm>
            <a:off x="2456873" y="2985234"/>
            <a:ext cx="142442" cy="147562"/>
          </a:xfrm>
          <a:custGeom>
            <a:avLst/>
            <a:gdLst/>
            <a:ahLst/>
            <a:cxnLst>
              <a:cxn ang="0">
                <a:pos x="42" y="22"/>
              </a:cxn>
              <a:cxn ang="0">
                <a:pos x="42" y="22"/>
              </a:cxn>
              <a:cxn ang="0">
                <a:pos x="40" y="32"/>
              </a:cxn>
              <a:cxn ang="0">
                <a:pos x="36" y="38"/>
              </a:cxn>
              <a:cxn ang="0">
                <a:pos x="30" y="42"/>
              </a:cxn>
              <a:cxn ang="0">
                <a:pos x="20" y="44"/>
              </a:cxn>
              <a:cxn ang="0">
                <a:pos x="20" y="44"/>
              </a:cxn>
              <a:cxn ang="0">
                <a:pos x="12" y="42"/>
              </a:cxn>
              <a:cxn ang="0">
                <a:pos x="6" y="38"/>
              </a:cxn>
              <a:cxn ang="0">
                <a:pos x="2" y="32"/>
              </a:cxn>
              <a:cxn ang="0">
                <a:pos x="0" y="22"/>
              </a:cxn>
              <a:cxn ang="0">
                <a:pos x="0" y="22"/>
              </a:cxn>
              <a:cxn ang="0">
                <a:pos x="2" y="14"/>
              </a:cxn>
              <a:cxn ang="0">
                <a:pos x="6" y="8"/>
              </a:cxn>
              <a:cxn ang="0">
                <a:pos x="12" y="2"/>
              </a:cxn>
              <a:cxn ang="0">
                <a:pos x="20" y="0"/>
              </a:cxn>
              <a:cxn ang="0">
                <a:pos x="20" y="0"/>
              </a:cxn>
              <a:cxn ang="0">
                <a:pos x="30" y="2"/>
              </a:cxn>
              <a:cxn ang="0">
                <a:pos x="36" y="8"/>
              </a:cxn>
              <a:cxn ang="0">
                <a:pos x="40" y="14"/>
              </a:cxn>
              <a:cxn ang="0">
                <a:pos x="42" y="22"/>
              </a:cxn>
              <a:cxn ang="0">
                <a:pos x="42" y="22"/>
              </a:cxn>
            </a:cxnLst>
            <a:rect l="0" t="0" r="r" b="b"/>
            <a:pathLst>
              <a:path w="42" h="44">
                <a:moveTo>
                  <a:pt x="42" y="22"/>
                </a:moveTo>
                <a:lnTo>
                  <a:pt x="42" y="22"/>
                </a:lnTo>
                <a:lnTo>
                  <a:pt x="40" y="32"/>
                </a:lnTo>
                <a:lnTo>
                  <a:pt x="36" y="38"/>
                </a:lnTo>
                <a:lnTo>
                  <a:pt x="30" y="42"/>
                </a:lnTo>
                <a:lnTo>
                  <a:pt x="20" y="44"/>
                </a:lnTo>
                <a:lnTo>
                  <a:pt x="20" y="44"/>
                </a:lnTo>
                <a:lnTo>
                  <a:pt x="12" y="42"/>
                </a:lnTo>
                <a:lnTo>
                  <a:pt x="6" y="38"/>
                </a:ln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8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30" y="2"/>
                </a:lnTo>
                <a:lnTo>
                  <a:pt x="36" y="8"/>
                </a:lnTo>
                <a:lnTo>
                  <a:pt x="40" y="14"/>
                </a:lnTo>
                <a:lnTo>
                  <a:pt x="42" y="22"/>
                </a:lnTo>
                <a:lnTo>
                  <a:pt x="42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Freeform 227"/>
          <p:cNvSpPr>
            <a:spLocks/>
          </p:cNvSpPr>
          <p:nvPr/>
        </p:nvSpPr>
        <p:spPr bwMode="auto">
          <a:xfrm>
            <a:off x="2456873" y="2991941"/>
            <a:ext cx="142442" cy="140854"/>
          </a:xfrm>
          <a:custGeom>
            <a:avLst/>
            <a:gdLst/>
            <a:ahLst/>
            <a:cxnLst>
              <a:cxn ang="0">
                <a:pos x="42" y="20"/>
              </a:cxn>
              <a:cxn ang="0">
                <a:pos x="42" y="20"/>
              </a:cxn>
              <a:cxn ang="0">
                <a:pos x="40" y="28"/>
              </a:cxn>
              <a:cxn ang="0">
                <a:pos x="36" y="36"/>
              </a:cxn>
              <a:cxn ang="0">
                <a:pos x="30" y="40"/>
              </a:cxn>
              <a:cxn ang="0">
                <a:pos x="20" y="42"/>
              </a:cxn>
              <a:cxn ang="0">
                <a:pos x="20" y="42"/>
              </a:cxn>
              <a:cxn ang="0">
                <a:pos x="12" y="40"/>
              </a:cxn>
              <a:cxn ang="0">
                <a:pos x="6" y="36"/>
              </a:cxn>
              <a:cxn ang="0">
                <a:pos x="2" y="28"/>
              </a:cxn>
              <a:cxn ang="0">
                <a:pos x="0" y="20"/>
              </a:cxn>
              <a:cxn ang="0">
                <a:pos x="0" y="20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20" y="0"/>
              </a:cxn>
              <a:cxn ang="0">
                <a:pos x="20" y="0"/>
              </a:cxn>
              <a:cxn ang="0">
                <a:pos x="30" y="2"/>
              </a:cxn>
              <a:cxn ang="0">
                <a:pos x="36" y="6"/>
              </a:cxn>
              <a:cxn ang="0">
                <a:pos x="40" y="12"/>
              </a:cxn>
              <a:cxn ang="0">
                <a:pos x="42" y="20"/>
              </a:cxn>
              <a:cxn ang="0">
                <a:pos x="42" y="20"/>
              </a:cxn>
            </a:cxnLst>
            <a:rect l="0" t="0" r="r" b="b"/>
            <a:pathLst>
              <a:path w="42" h="42">
                <a:moveTo>
                  <a:pt x="42" y="20"/>
                </a:moveTo>
                <a:lnTo>
                  <a:pt x="42" y="20"/>
                </a:lnTo>
                <a:lnTo>
                  <a:pt x="40" y="28"/>
                </a:lnTo>
                <a:lnTo>
                  <a:pt x="36" y="36"/>
                </a:lnTo>
                <a:lnTo>
                  <a:pt x="30" y="40"/>
                </a:lnTo>
                <a:lnTo>
                  <a:pt x="20" y="42"/>
                </a:lnTo>
                <a:lnTo>
                  <a:pt x="20" y="42"/>
                </a:lnTo>
                <a:lnTo>
                  <a:pt x="12" y="40"/>
                </a:lnTo>
                <a:lnTo>
                  <a:pt x="6" y="36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30" y="2"/>
                </a:lnTo>
                <a:lnTo>
                  <a:pt x="36" y="6"/>
                </a:lnTo>
                <a:lnTo>
                  <a:pt x="40" y="12"/>
                </a:lnTo>
                <a:lnTo>
                  <a:pt x="42" y="20"/>
                </a:lnTo>
                <a:lnTo>
                  <a:pt x="42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Freeform 228"/>
          <p:cNvSpPr>
            <a:spLocks/>
          </p:cNvSpPr>
          <p:nvPr/>
        </p:nvSpPr>
        <p:spPr bwMode="auto">
          <a:xfrm>
            <a:off x="2463656" y="2991941"/>
            <a:ext cx="128876" cy="134147"/>
          </a:xfrm>
          <a:custGeom>
            <a:avLst/>
            <a:gdLst/>
            <a:ahLst/>
            <a:cxnLst>
              <a:cxn ang="0">
                <a:pos x="38" y="20"/>
              </a:cxn>
              <a:cxn ang="0">
                <a:pos x="38" y="20"/>
              </a:cxn>
              <a:cxn ang="0">
                <a:pos x="38" y="28"/>
              </a:cxn>
              <a:cxn ang="0">
                <a:pos x="32" y="34"/>
              </a:cxn>
              <a:cxn ang="0">
                <a:pos x="26" y="38"/>
              </a:cxn>
              <a:cxn ang="0">
                <a:pos x="18" y="40"/>
              </a:cxn>
              <a:cxn ang="0">
                <a:pos x="18" y="40"/>
              </a:cxn>
              <a:cxn ang="0">
                <a:pos x="12" y="38"/>
              </a:cxn>
              <a:cxn ang="0">
                <a:pos x="6" y="34"/>
              </a:cxn>
              <a:cxn ang="0">
                <a:pos x="0" y="28"/>
              </a:cxn>
              <a:cxn ang="0">
                <a:pos x="0" y="20"/>
              </a:cxn>
              <a:cxn ang="0">
                <a:pos x="0" y="20"/>
              </a:cxn>
              <a:cxn ang="0">
                <a:pos x="0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18" y="0"/>
              </a:cxn>
              <a:cxn ang="0">
                <a:pos x="26" y="2"/>
              </a:cxn>
              <a:cxn ang="0">
                <a:pos x="32" y="6"/>
              </a:cxn>
              <a:cxn ang="0">
                <a:pos x="38" y="12"/>
              </a:cxn>
              <a:cxn ang="0">
                <a:pos x="38" y="20"/>
              </a:cxn>
              <a:cxn ang="0">
                <a:pos x="38" y="20"/>
              </a:cxn>
            </a:cxnLst>
            <a:rect l="0" t="0" r="r" b="b"/>
            <a:pathLst>
              <a:path w="38" h="40">
                <a:moveTo>
                  <a:pt x="38" y="20"/>
                </a:moveTo>
                <a:lnTo>
                  <a:pt x="38" y="20"/>
                </a:lnTo>
                <a:lnTo>
                  <a:pt x="38" y="28"/>
                </a:lnTo>
                <a:lnTo>
                  <a:pt x="32" y="34"/>
                </a:lnTo>
                <a:lnTo>
                  <a:pt x="26" y="38"/>
                </a:lnTo>
                <a:lnTo>
                  <a:pt x="18" y="40"/>
                </a:lnTo>
                <a:lnTo>
                  <a:pt x="18" y="40"/>
                </a:lnTo>
                <a:lnTo>
                  <a:pt x="12" y="38"/>
                </a:lnTo>
                <a:lnTo>
                  <a:pt x="6" y="34"/>
                </a:lnTo>
                <a:lnTo>
                  <a:pt x="0" y="28"/>
                </a:lnTo>
                <a:lnTo>
                  <a:pt x="0" y="20"/>
                </a:lnTo>
                <a:lnTo>
                  <a:pt x="0" y="20"/>
                </a:lnTo>
                <a:lnTo>
                  <a:pt x="0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8" y="12"/>
                </a:lnTo>
                <a:lnTo>
                  <a:pt x="38" y="20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Freeform 229"/>
          <p:cNvSpPr>
            <a:spLocks/>
          </p:cNvSpPr>
          <p:nvPr/>
        </p:nvSpPr>
        <p:spPr bwMode="auto">
          <a:xfrm>
            <a:off x="2463656" y="2998649"/>
            <a:ext cx="128876" cy="127440"/>
          </a:xfrm>
          <a:custGeom>
            <a:avLst/>
            <a:gdLst/>
            <a:ahLst/>
            <a:cxnLst>
              <a:cxn ang="0">
                <a:pos x="38" y="18"/>
              </a:cxn>
              <a:cxn ang="0">
                <a:pos x="38" y="18"/>
              </a:cxn>
              <a:cxn ang="0">
                <a:pos x="36" y="26"/>
              </a:cxn>
              <a:cxn ang="0">
                <a:pos x="32" y="32"/>
              </a:cxn>
              <a:cxn ang="0">
                <a:pos x="26" y="36"/>
              </a:cxn>
              <a:cxn ang="0">
                <a:pos x="18" y="38"/>
              </a:cxn>
              <a:cxn ang="0">
                <a:pos x="18" y="38"/>
              </a:cxn>
              <a:cxn ang="0">
                <a:pos x="12" y="36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18" y="0"/>
              </a:cxn>
              <a:cxn ang="0">
                <a:pos x="26" y="2"/>
              </a:cxn>
              <a:cxn ang="0">
                <a:pos x="32" y="6"/>
              </a:cxn>
              <a:cxn ang="0">
                <a:pos x="36" y="12"/>
              </a:cxn>
              <a:cxn ang="0">
                <a:pos x="38" y="18"/>
              </a:cxn>
              <a:cxn ang="0">
                <a:pos x="38" y="18"/>
              </a:cxn>
            </a:cxnLst>
            <a:rect l="0" t="0" r="r" b="b"/>
            <a:pathLst>
              <a:path w="38" h="38">
                <a:moveTo>
                  <a:pt x="38" y="18"/>
                </a:moveTo>
                <a:lnTo>
                  <a:pt x="38" y="18"/>
                </a:ln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  <a:lnTo>
                  <a:pt x="3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Freeform 230"/>
          <p:cNvSpPr>
            <a:spLocks/>
          </p:cNvSpPr>
          <p:nvPr/>
        </p:nvSpPr>
        <p:spPr bwMode="auto">
          <a:xfrm>
            <a:off x="2470439" y="2998649"/>
            <a:ext cx="115310" cy="120732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34" y="18"/>
              </a:cxn>
              <a:cxn ang="0">
                <a:pos x="34" y="26"/>
              </a:cxn>
              <a:cxn ang="0">
                <a:pos x="30" y="32"/>
              </a:cxn>
              <a:cxn ang="0">
                <a:pos x="24" y="34"/>
              </a:cxn>
              <a:cxn ang="0">
                <a:pos x="16" y="36"/>
              </a:cxn>
              <a:cxn ang="0">
                <a:pos x="16" y="36"/>
              </a:cxn>
              <a:cxn ang="0">
                <a:pos x="10" y="34"/>
              </a:cxn>
              <a:cxn ang="0">
                <a:pos x="4" y="32"/>
              </a:cxn>
              <a:cxn ang="0">
                <a:pos x="0" y="26"/>
              </a:cxn>
              <a:cxn ang="0">
                <a:pos x="0" y="18"/>
              </a:cxn>
              <a:cxn ang="0">
                <a:pos x="0" y="18"/>
              </a:cxn>
              <a:cxn ang="0">
                <a:pos x="0" y="12"/>
              </a:cxn>
              <a:cxn ang="0">
                <a:pos x="4" y="6"/>
              </a:cxn>
              <a:cxn ang="0">
                <a:pos x="10" y="2"/>
              </a:cxn>
              <a:cxn ang="0">
                <a:pos x="16" y="0"/>
              </a:cxn>
              <a:cxn ang="0">
                <a:pos x="16" y="0"/>
              </a:cxn>
              <a:cxn ang="0">
                <a:pos x="24" y="2"/>
              </a:cxn>
              <a:cxn ang="0">
                <a:pos x="30" y="6"/>
              </a:cxn>
              <a:cxn ang="0">
                <a:pos x="34" y="12"/>
              </a:cxn>
              <a:cxn ang="0">
                <a:pos x="34" y="18"/>
              </a:cxn>
              <a:cxn ang="0">
                <a:pos x="34" y="18"/>
              </a:cxn>
            </a:cxnLst>
            <a:rect l="0" t="0" r="r" b="b"/>
            <a:pathLst>
              <a:path w="34" h="36">
                <a:moveTo>
                  <a:pt x="34" y="18"/>
                </a:moveTo>
                <a:lnTo>
                  <a:pt x="34" y="18"/>
                </a:lnTo>
                <a:lnTo>
                  <a:pt x="34" y="26"/>
                </a:lnTo>
                <a:lnTo>
                  <a:pt x="30" y="32"/>
                </a:lnTo>
                <a:lnTo>
                  <a:pt x="24" y="34"/>
                </a:lnTo>
                <a:lnTo>
                  <a:pt x="16" y="36"/>
                </a:lnTo>
                <a:lnTo>
                  <a:pt x="16" y="36"/>
                </a:lnTo>
                <a:lnTo>
                  <a:pt x="10" y="34"/>
                </a:lnTo>
                <a:lnTo>
                  <a:pt x="4" y="32"/>
                </a:lnTo>
                <a:lnTo>
                  <a:pt x="0" y="26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lnTo>
                  <a:pt x="24" y="2"/>
                </a:lnTo>
                <a:lnTo>
                  <a:pt x="30" y="6"/>
                </a:lnTo>
                <a:lnTo>
                  <a:pt x="34" y="1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Freeform 233"/>
          <p:cNvSpPr>
            <a:spLocks/>
          </p:cNvSpPr>
          <p:nvPr/>
        </p:nvSpPr>
        <p:spPr bwMode="auto">
          <a:xfrm>
            <a:off x="2714625" y="3944384"/>
            <a:ext cx="74612" cy="268294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10" y="34"/>
              </a:cxn>
              <a:cxn ang="0">
                <a:pos x="2" y="60"/>
              </a:cxn>
              <a:cxn ang="0">
                <a:pos x="0" y="72"/>
              </a:cxn>
              <a:cxn ang="0">
                <a:pos x="0" y="80"/>
              </a:cxn>
              <a:cxn ang="0">
                <a:pos x="14" y="74"/>
              </a:cxn>
              <a:cxn ang="0">
                <a:pos x="14" y="74"/>
              </a:cxn>
              <a:cxn ang="0">
                <a:pos x="16" y="38"/>
              </a:cxn>
              <a:cxn ang="0">
                <a:pos x="18" y="14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22" h="80">
                <a:moveTo>
                  <a:pt x="22" y="0"/>
                </a:moveTo>
                <a:lnTo>
                  <a:pt x="22" y="0"/>
                </a:lnTo>
                <a:lnTo>
                  <a:pt x="10" y="34"/>
                </a:lnTo>
                <a:lnTo>
                  <a:pt x="2" y="60"/>
                </a:lnTo>
                <a:lnTo>
                  <a:pt x="0" y="72"/>
                </a:lnTo>
                <a:lnTo>
                  <a:pt x="0" y="80"/>
                </a:lnTo>
                <a:lnTo>
                  <a:pt x="14" y="74"/>
                </a:lnTo>
                <a:lnTo>
                  <a:pt x="14" y="74"/>
                </a:lnTo>
                <a:lnTo>
                  <a:pt x="16" y="38"/>
                </a:lnTo>
                <a:lnTo>
                  <a:pt x="18" y="1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64" name="TextBox 39"/>
          <p:cNvSpPr txBox="1">
            <a:spLocks noChangeArrowheads="1"/>
          </p:cNvSpPr>
          <p:nvPr/>
        </p:nvSpPr>
        <p:spPr bwMode="auto">
          <a:xfrm>
            <a:off x="2697216" y="3533008"/>
            <a:ext cx="731202" cy="13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</a:t>
            </a:r>
            <a:endParaRPr lang="en-US" sz="8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598613" y="4178300"/>
            <a:ext cx="1357312" cy="3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Extract 41"/>
          <p:cNvSpPr/>
          <p:nvPr/>
        </p:nvSpPr>
        <p:spPr bwMode="auto">
          <a:xfrm>
            <a:off x="1179513" y="4179889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Flowchart: Extract 42"/>
          <p:cNvSpPr/>
          <p:nvPr/>
        </p:nvSpPr>
        <p:spPr bwMode="auto">
          <a:xfrm>
            <a:off x="1284287" y="4287837"/>
            <a:ext cx="104774" cy="106362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Flowchart: Extract 43"/>
          <p:cNvSpPr/>
          <p:nvPr/>
        </p:nvSpPr>
        <p:spPr bwMode="auto">
          <a:xfrm>
            <a:off x="1179513" y="4394200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Flowchart: Extract 45"/>
          <p:cNvSpPr/>
          <p:nvPr/>
        </p:nvSpPr>
        <p:spPr bwMode="auto">
          <a:xfrm>
            <a:off x="1389063" y="3748087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Flowchart: Extract 46"/>
          <p:cNvSpPr/>
          <p:nvPr/>
        </p:nvSpPr>
        <p:spPr bwMode="auto">
          <a:xfrm>
            <a:off x="1493839" y="3856038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Flowchart: Extract 47"/>
          <p:cNvSpPr/>
          <p:nvPr/>
        </p:nvSpPr>
        <p:spPr bwMode="auto">
          <a:xfrm>
            <a:off x="1389063" y="3963988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Flowchart: Extract 49"/>
          <p:cNvSpPr/>
          <p:nvPr/>
        </p:nvSpPr>
        <p:spPr bwMode="auto">
          <a:xfrm>
            <a:off x="1076325" y="3856039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Flowchart: Extract 50"/>
          <p:cNvSpPr/>
          <p:nvPr/>
        </p:nvSpPr>
        <p:spPr bwMode="auto">
          <a:xfrm>
            <a:off x="1181100" y="3963987"/>
            <a:ext cx="103188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Flowchart: Extract 51"/>
          <p:cNvSpPr/>
          <p:nvPr/>
        </p:nvSpPr>
        <p:spPr bwMode="auto">
          <a:xfrm>
            <a:off x="1076325" y="4071937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52" name="Text Box 160"/>
          <p:cNvSpPr txBox="1">
            <a:spLocks noChangeArrowheads="1"/>
          </p:cNvSpPr>
          <p:nvPr/>
        </p:nvSpPr>
        <p:spPr bwMode="auto">
          <a:xfrm>
            <a:off x="450850" y="2887663"/>
            <a:ext cx="1682750" cy="7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High cost for large amount of active molecule</a:t>
            </a:r>
          </a:p>
        </p:txBody>
      </p:sp>
      <p:sp>
        <p:nvSpPr>
          <p:cNvPr id="54" name="Arc 53"/>
          <p:cNvSpPr/>
          <p:nvPr/>
        </p:nvSpPr>
        <p:spPr bwMode="auto">
          <a:xfrm>
            <a:off x="1389063" y="4178300"/>
            <a:ext cx="627062" cy="754063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Flowchart: Extract 56"/>
          <p:cNvSpPr/>
          <p:nvPr/>
        </p:nvSpPr>
        <p:spPr bwMode="auto">
          <a:xfrm>
            <a:off x="2016126" y="4608513"/>
            <a:ext cx="104776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Flowchart: Extract 57"/>
          <p:cNvSpPr/>
          <p:nvPr/>
        </p:nvSpPr>
        <p:spPr bwMode="auto">
          <a:xfrm>
            <a:off x="2120900" y="4716462"/>
            <a:ext cx="104776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Flowchart: Extract 58"/>
          <p:cNvSpPr/>
          <p:nvPr/>
        </p:nvSpPr>
        <p:spPr bwMode="auto">
          <a:xfrm>
            <a:off x="2016126" y="4824413"/>
            <a:ext cx="104776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45" name="Text Box 160"/>
          <p:cNvSpPr txBox="1">
            <a:spLocks noChangeArrowheads="1"/>
          </p:cNvSpPr>
          <p:nvPr/>
        </p:nvSpPr>
        <p:spPr bwMode="auto">
          <a:xfrm>
            <a:off x="762000" y="4931802"/>
            <a:ext cx="1985963" cy="73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Actives degraded or excreted before reaching target</a:t>
            </a:r>
          </a:p>
        </p:txBody>
      </p:sp>
      <p:sp>
        <p:nvSpPr>
          <p:cNvPr id="55" name="Arc 54"/>
          <p:cNvSpPr/>
          <p:nvPr/>
        </p:nvSpPr>
        <p:spPr bwMode="auto">
          <a:xfrm flipV="1">
            <a:off x="2225675" y="2455863"/>
            <a:ext cx="627063" cy="1722437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Flowchart: Extract 60"/>
          <p:cNvSpPr/>
          <p:nvPr/>
        </p:nvSpPr>
        <p:spPr bwMode="auto">
          <a:xfrm>
            <a:off x="2643189" y="2563813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Flowchart: Extract 61"/>
          <p:cNvSpPr/>
          <p:nvPr/>
        </p:nvSpPr>
        <p:spPr bwMode="auto">
          <a:xfrm>
            <a:off x="2747963" y="2671763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Flowchart: Extract 62"/>
          <p:cNvSpPr/>
          <p:nvPr/>
        </p:nvSpPr>
        <p:spPr bwMode="auto">
          <a:xfrm>
            <a:off x="2643189" y="2779713"/>
            <a:ext cx="104774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39" name="Text Box 160"/>
          <p:cNvSpPr txBox="1">
            <a:spLocks noChangeArrowheads="1"/>
          </p:cNvSpPr>
          <p:nvPr/>
        </p:nvSpPr>
        <p:spPr bwMode="auto">
          <a:xfrm>
            <a:off x="2667346" y="2057400"/>
            <a:ext cx="1566517" cy="7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Actives affect unintended tissues </a:t>
            </a:r>
          </a:p>
        </p:txBody>
      </p:sp>
      <p:sp>
        <p:nvSpPr>
          <p:cNvPr id="65" name="Flowchart: Extract 64"/>
          <p:cNvSpPr/>
          <p:nvPr/>
        </p:nvSpPr>
        <p:spPr bwMode="auto">
          <a:xfrm>
            <a:off x="3062288" y="4286250"/>
            <a:ext cx="104776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Flowchart: Extract 65"/>
          <p:cNvSpPr/>
          <p:nvPr/>
        </p:nvSpPr>
        <p:spPr bwMode="auto">
          <a:xfrm>
            <a:off x="3167063" y="4394200"/>
            <a:ext cx="103187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34" name="Text Box 160"/>
          <p:cNvSpPr txBox="1">
            <a:spLocks noChangeArrowheads="1"/>
          </p:cNvSpPr>
          <p:nvPr/>
        </p:nvSpPr>
        <p:spPr bwMode="auto">
          <a:xfrm>
            <a:off x="2852738" y="4716671"/>
            <a:ext cx="1566862" cy="95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Too little of the needed dose reaches the target</a:t>
            </a:r>
          </a:p>
        </p:txBody>
      </p:sp>
      <p:sp>
        <p:nvSpPr>
          <p:cNvPr id="67" name="Flowchart: Delay 66"/>
          <p:cNvSpPr/>
          <p:nvPr/>
        </p:nvSpPr>
        <p:spPr bwMode="auto">
          <a:xfrm rot="16200000">
            <a:off x="6395244" y="3658394"/>
            <a:ext cx="1498600" cy="963612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Freeform 182"/>
          <p:cNvSpPr>
            <a:spLocks/>
          </p:cNvSpPr>
          <p:nvPr/>
        </p:nvSpPr>
        <p:spPr bwMode="auto">
          <a:xfrm>
            <a:off x="7215476" y="2830762"/>
            <a:ext cx="691862" cy="1260254"/>
          </a:xfrm>
          <a:custGeom>
            <a:avLst/>
            <a:gdLst/>
            <a:ahLst/>
            <a:cxnLst>
              <a:cxn ang="0">
                <a:pos x="204" y="356"/>
              </a:cxn>
              <a:cxn ang="0">
                <a:pos x="182" y="336"/>
              </a:cxn>
              <a:cxn ang="0">
                <a:pos x="158" y="302"/>
              </a:cxn>
              <a:cxn ang="0">
                <a:pos x="150" y="280"/>
              </a:cxn>
              <a:cxn ang="0">
                <a:pos x="148" y="252"/>
              </a:cxn>
              <a:cxn ang="0">
                <a:pos x="152" y="222"/>
              </a:cxn>
              <a:cxn ang="0">
                <a:pos x="156" y="208"/>
              </a:cxn>
              <a:cxn ang="0">
                <a:pos x="160" y="178"/>
              </a:cxn>
              <a:cxn ang="0">
                <a:pos x="158" y="146"/>
              </a:cxn>
              <a:cxn ang="0">
                <a:pos x="150" y="114"/>
              </a:cxn>
              <a:cxn ang="0">
                <a:pos x="136" y="82"/>
              </a:cxn>
              <a:cxn ang="0">
                <a:pos x="114" y="52"/>
              </a:cxn>
              <a:cxn ang="0">
                <a:pos x="84" y="28"/>
              </a:cxn>
              <a:cxn ang="0">
                <a:pos x="46" y="8"/>
              </a:cxn>
              <a:cxn ang="0">
                <a:pos x="0" y="30"/>
              </a:cxn>
              <a:cxn ang="0">
                <a:pos x="10" y="32"/>
              </a:cxn>
              <a:cxn ang="0">
                <a:pos x="32" y="42"/>
              </a:cxn>
              <a:cxn ang="0">
                <a:pos x="48" y="60"/>
              </a:cxn>
              <a:cxn ang="0">
                <a:pos x="54" y="76"/>
              </a:cxn>
              <a:cxn ang="0">
                <a:pos x="52" y="100"/>
              </a:cxn>
              <a:cxn ang="0">
                <a:pos x="50" y="114"/>
              </a:cxn>
              <a:cxn ang="0">
                <a:pos x="26" y="194"/>
              </a:cxn>
              <a:cxn ang="0">
                <a:pos x="18" y="238"/>
              </a:cxn>
              <a:cxn ang="0">
                <a:pos x="20" y="264"/>
              </a:cxn>
              <a:cxn ang="0">
                <a:pos x="28" y="278"/>
              </a:cxn>
              <a:cxn ang="0">
                <a:pos x="36" y="284"/>
              </a:cxn>
              <a:cxn ang="0">
                <a:pos x="28" y="274"/>
              </a:cxn>
              <a:cxn ang="0">
                <a:pos x="26" y="248"/>
              </a:cxn>
              <a:cxn ang="0">
                <a:pos x="36" y="204"/>
              </a:cxn>
              <a:cxn ang="0">
                <a:pos x="50" y="172"/>
              </a:cxn>
              <a:cxn ang="0">
                <a:pos x="40" y="214"/>
              </a:cxn>
              <a:cxn ang="0">
                <a:pos x="36" y="256"/>
              </a:cxn>
              <a:cxn ang="0">
                <a:pos x="36" y="300"/>
              </a:cxn>
              <a:cxn ang="0">
                <a:pos x="50" y="340"/>
              </a:cxn>
              <a:cxn ang="0">
                <a:pos x="62" y="356"/>
              </a:cxn>
              <a:cxn ang="0">
                <a:pos x="78" y="368"/>
              </a:cxn>
              <a:cxn ang="0">
                <a:pos x="100" y="374"/>
              </a:cxn>
              <a:cxn ang="0">
                <a:pos x="128" y="376"/>
              </a:cxn>
              <a:cxn ang="0">
                <a:pos x="164" y="370"/>
              </a:cxn>
              <a:cxn ang="0">
                <a:pos x="204" y="356"/>
              </a:cxn>
            </a:cxnLst>
            <a:rect l="0" t="0" r="r" b="b"/>
            <a:pathLst>
              <a:path w="204" h="376">
                <a:moveTo>
                  <a:pt x="204" y="356"/>
                </a:moveTo>
                <a:lnTo>
                  <a:pt x="204" y="356"/>
                </a:lnTo>
                <a:lnTo>
                  <a:pt x="192" y="348"/>
                </a:lnTo>
                <a:lnTo>
                  <a:pt x="182" y="336"/>
                </a:lnTo>
                <a:lnTo>
                  <a:pt x="168" y="322"/>
                </a:lnTo>
                <a:lnTo>
                  <a:pt x="158" y="302"/>
                </a:lnTo>
                <a:lnTo>
                  <a:pt x="152" y="290"/>
                </a:lnTo>
                <a:lnTo>
                  <a:pt x="150" y="280"/>
                </a:lnTo>
                <a:lnTo>
                  <a:pt x="148" y="266"/>
                </a:lnTo>
                <a:lnTo>
                  <a:pt x="148" y="252"/>
                </a:lnTo>
                <a:lnTo>
                  <a:pt x="148" y="238"/>
                </a:lnTo>
                <a:lnTo>
                  <a:pt x="152" y="222"/>
                </a:lnTo>
                <a:lnTo>
                  <a:pt x="152" y="222"/>
                </a:lnTo>
                <a:lnTo>
                  <a:pt x="156" y="208"/>
                </a:lnTo>
                <a:lnTo>
                  <a:pt x="158" y="194"/>
                </a:lnTo>
                <a:lnTo>
                  <a:pt x="160" y="178"/>
                </a:lnTo>
                <a:lnTo>
                  <a:pt x="160" y="162"/>
                </a:lnTo>
                <a:lnTo>
                  <a:pt x="158" y="146"/>
                </a:lnTo>
                <a:lnTo>
                  <a:pt x="154" y="130"/>
                </a:lnTo>
                <a:lnTo>
                  <a:pt x="150" y="114"/>
                </a:lnTo>
                <a:lnTo>
                  <a:pt x="144" y="98"/>
                </a:lnTo>
                <a:lnTo>
                  <a:pt x="136" y="82"/>
                </a:lnTo>
                <a:lnTo>
                  <a:pt x="126" y="68"/>
                </a:lnTo>
                <a:lnTo>
                  <a:pt x="114" y="52"/>
                </a:lnTo>
                <a:lnTo>
                  <a:pt x="100" y="40"/>
                </a:lnTo>
                <a:lnTo>
                  <a:pt x="84" y="28"/>
                </a:lnTo>
                <a:lnTo>
                  <a:pt x="66" y="16"/>
                </a:lnTo>
                <a:lnTo>
                  <a:pt x="46" y="8"/>
                </a:lnTo>
                <a:lnTo>
                  <a:pt x="22" y="0"/>
                </a:lnTo>
                <a:lnTo>
                  <a:pt x="0" y="30"/>
                </a:lnTo>
                <a:lnTo>
                  <a:pt x="0" y="30"/>
                </a:lnTo>
                <a:lnTo>
                  <a:pt x="10" y="32"/>
                </a:lnTo>
                <a:lnTo>
                  <a:pt x="22" y="36"/>
                </a:lnTo>
                <a:lnTo>
                  <a:pt x="32" y="42"/>
                </a:lnTo>
                <a:lnTo>
                  <a:pt x="44" y="52"/>
                </a:lnTo>
                <a:lnTo>
                  <a:pt x="48" y="60"/>
                </a:lnTo>
                <a:lnTo>
                  <a:pt x="52" y="68"/>
                </a:lnTo>
                <a:lnTo>
                  <a:pt x="54" y="76"/>
                </a:lnTo>
                <a:lnTo>
                  <a:pt x="54" y="88"/>
                </a:lnTo>
                <a:lnTo>
                  <a:pt x="52" y="100"/>
                </a:lnTo>
                <a:lnTo>
                  <a:pt x="50" y="114"/>
                </a:lnTo>
                <a:lnTo>
                  <a:pt x="50" y="114"/>
                </a:lnTo>
                <a:lnTo>
                  <a:pt x="34" y="170"/>
                </a:lnTo>
                <a:lnTo>
                  <a:pt x="26" y="194"/>
                </a:lnTo>
                <a:lnTo>
                  <a:pt x="20" y="216"/>
                </a:lnTo>
                <a:lnTo>
                  <a:pt x="18" y="238"/>
                </a:lnTo>
                <a:lnTo>
                  <a:pt x="18" y="256"/>
                </a:lnTo>
                <a:lnTo>
                  <a:pt x="20" y="264"/>
                </a:lnTo>
                <a:lnTo>
                  <a:pt x="24" y="270"/>
                </a:lnTo>
                <a:lnTo>
                  <a:pt x="28" y="278"/>
                </a:lnTo>
                <a:lnTo>
                  <a:pt x="36" y="284"/>
                </a:lnTo>
                <a:lnTo>
                  <a:pt x="36" y="284"/>
                </a:lnTo>
                <a:lnTo>
                  <a:pt x="32" y="280"/>
                </a:lnTo>
                <a:lnTo>
                  <a:pt x="28" y="274"/>
                </a:lnTo>
                <a:lnTo>
                  <a:pt x="26" y="264"/>
                </a:lnTo>
                <a:lnTo>
                  <a:pt x="26" y="248"/>
                </a:lnTo>
                <a:lnTo>
                  <a:pt x="30" y="230"/>
                </a:lnTo>
                <a:lnTo>
                  <a:pt x="36" y="204"/>
                </a:lnTo>
                <a:lnTo>
                  <a:pt x="50" y="172"/>
                </a:lnTo>
                <a:lnTo>
                  <a:pt x="50" y="172"/>
                </a:lnTo>
                <a:lnTo>
                  <a:pt x="46" y="184"/>
                </a:lnTo>
                <a:lnTo>
                  <a:pt x="40" y="214"/>
                </a:lnTo>
                <a:lnTo>
                  <a:pt x="36" y="234"/>
                </a:lnTo>
                <a:lnTo>
                  <a:pt x="36" y="256"/>
                </a:lnTo>
                <a:lnTo>
                  <a:pt x="34" y="278"/>
                </a:lnTo>
                <a:lnTo>
                  <a:pt x="36" y="300"/>
                </a:lnTo>
                <a:lnTo>
                  <a:pt x="42" y="322"/>
                </a:lnTo>
                <a:lnTo>
                  <a:pt x="50" y="340"/>
                </a:lnTo>
                <a:lnTo>
                  <a:pt x="56" y="348"/>
                </a:lnTo>
                <a:lnTo>
                  <a:pt x="62" y="356"/>
                </a:lnTo>
                <a:lnTo>
                  <a:pt x="70" y="362"/>
                </a:lnTo>
                <a:lnTo>
                  <a:pt x="78" y="368"/>
                </a:lnTo>
                <a:lnTo>
                  <a:pt x="90" y="372"/>
                </a:lnTo>
                <a:lnTo>
                  <a:pt x="100" y="374"/>
                </a:lnTo>
                <a:lnTo>
                  <a:pt x="114" y="376"/>
                </a:lnTo>
                <a:lnTo>
                  <a:pt x="128" y="376"/>
                </a:lnTo>
                <a:lnTo>
                  <a:pt x="146" y="374"/>
                </a:lnTo>
                <a:lnTo>
                  <a:pt x="164" y="370"/>
                </a:lnTo>
                <a:lnTo>
                  <a:pt x="184" y="364"/>
                </a:lnTo>
                <a:lnTo>
                  <a:pt x="204" y="356"/>
                </a:lnTo>
                <a:lnTo>
                  <a:pt x="204" y="3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Freeform 183"/>
          <p:cNvSpPr>
            <a:spLocks/>
          </p:cNvSpPr>
          <p:nvPr/>
        </p:nvSpPr>
        <p:spPr bwMode="auto">
          <a:xfrm>
            <a:off x="7344353" y="2904500"/>
            <a:ext cx="203489" cy="10055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2" y="4"/>
              </a:cxn>
              <a:cxn ang="0">
                <a:pos x="22" y="10"/>
              </a:cxn>
              <a:cxn ang="0">
                <a:pos x="32" y="18"/>
              </a:cxn>
              <a:cxn ang="0">
                <a:pos x="38" y="28"/>
              </a:cxn>
              <a:cxn ang="0">
                <a:pos x="44" y="40"/>
              </a:cxn>
              <a:cxn ang="0">
                <a:pos x="46" y="52"/>
              </a:cxn>
              <a:cxn ang="0">
                <a:pos x="50" y="66"/>
              </a:cxn>
              <a:cxn ang="0">
                <a:pos x="50" y="82"/>
              </a:cxn>
              <a:cxn ang="0">
                <a:pos x="50" y="82"/>
              </a:cxn>
              <a:cxn ang="0">
                <a:pos x="50" y="102"/>
              </a:cxn>
              <a:cxn ang="0">
                <a:pos x="50" y="124"/>
              </a:cxn>
              <a:cxn ang="0">
                <a:pos x="44" y="164"/>
              </a:cxn>
              <a:cxn ang="0">
                <a:pos x="44" y="164"/>
              </a:cxn>
              <a:cxn ang="0">
                <a:pos x="38" y="204"/>
              </a:cxn>
              <a:cxn ang="0">
                <a:pos x="38" y="224"/>
              </a:cxn>
              <a:cxn ang="0">
                <a:pos x="40" y="244"/>
              </a:cxn>
              <a:cxn ang="0">
                <a:pos x="40" y="244"/>
              </a:cxn>
              <a:cxn ang="0">
                <a:pos x="44" y="258"/>
              </a:cxn>
              <a:cxn ang="0">
                <a:pos x="50" y="272"/>
              </a:cxn>
              <a:cxn ang="0">
                <a:pos x="54" y="284"/>
              </a:cxn>
              <a:cxn ang="0">
                <a:pos x="60" y="298"/>
              </a:cxn>
              <a:cxn ang="0">
                <a:pos x="60" y="298"/>
              </a:cxn>
              <a:cxn ang="0">
                <a:pos x="60" y="300"/>
              </a:cxn>
              <a:cxn ang="0">
                <a:pos x="58" y="298"/>
              </a:cxn>
              <a:cxn ang="0">
                <a:pos x="58" y="298"/>
              </a:cxn>
              <a:cxn ang="0">
                <a:pos x="44" y="262"/>
              </a:cxn>
              <a:cxn ang="0">
                <a:pos x="38" y="244"/>
              </a:cxn>
              <a:cxn ang="0">
                <a:pos x="34" y="224"/>
              </a:cxn>
              <a:cxn ang="0">
                <a:pos x="34" y="224"/>
              </a:cxn>
              <a:cxn ang="0">
                <a:pos x="34" y="208"/>
              </a:cxn>
              <a:cxn ang="0">
                <a:pos x="36" y="194"/>
              </a:cxn>
              <a:cxn ang="0">
                <a:pos x="42" y="162"/>
              </a:cxn>
              <a:cxn ang="0">
                <a:pos x="42" y="162"/>
              </a:cxn>
              <a:cxn ang="0">
                <a:pos x="46" y="138"/>
              </a:cxn>
              <a:cxn ang="0">
                <a:pos x="48" y="114"/>
              </a:cxn>
              <a:cxn ang="0">
                <a:pos x="50" y="90"/>
              </a:cxn>
              <a:cxn ang="0">
                <a:pos x="48" y="66"/>
              </a:cxn>
              <a:cxn ang="0">
                <a:pos x="42" y="44"/>
              </a:cxn>
              <a:cxn ang="0">
                <a:pos x="40" y="34"/>
              </a:cxn>
              <a:cxn ang="0">
                <a:pos x="34" y="26"/>
              </a:cxn>
              <a:cxn ang="0">
                <a:pos x="28" y="18"/>
              </a:cxn>
              <a:cxn ang="0">
                <a:pos x="20" y="10"/>
              </a:cxn>
              <a:cxn ang="0">
                <a:pos x="12" y="6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0" h="300">
                <a:moveTo>
                  <a:pt x="0" y="0"/>
                </a:moveTo>
                <a:lnTo>
                  <a:pt x="0" y="0"/>
                </a:lnTo>
                <a:lnTo>
                  <a:pt x="12" y="4"/>
                </a:lnTo>
                <a:lnTo>
                  <a:pt x="22" y="10"/>
                </a:lnTo>
                <a:lnTo>
                  <a:pt x="32" y="18"/>
                </a:lnTo>
                <a:lnTo>
                  <a:pt x="38" y="28"/>
                </a:lnTo>
                <a:lnTo>
                  <a:pt x="44" y="40"/>
                </a:lnTo>
                <a:lnTo>
                  <a:pt x="46" y="52"/>
                </a:lnTo>
                <a:lnTo>
                  <a:pt x="50" y="66"/>
                </a:lnTo>
                <a:lnTo>
                  <a:pt x="50" y="82"/>
                </a:lnTo>
                <a:lnTo>
                  <a:pt x="50" y="82"/>
                </a:lnTo>
                <a:lnTo>
                  <a:pt x="50" y="102"/>
                </a:lnTo>
                <a:lnTo>
                  <a:pt x="50" y="124"/>
                </a:lnTo>
                <a:lnTo>
                  <a:pt x="44" y="164"/>
                </a:lnTo>
                <a:lnTo>
                  <a:pt x="44" y="164"/>
                </a:lnTo>
                <a:lnTo>
                  <a:pt x="38" y="204"/>
                </a:lnTo>
                <a:lnTo>
                  <a:pt x="38" y="224"/>
                </a:lnTo>
                <a:lnTo>
                  <a:pt x="40" y="244"/>
                </a:lnTo>
                <a:lnTo>
                  <a:pt x="40" y="244"/>
                </a:lnTo>
                <a:lnTo>
                  <a:pt x="44" y="258"/>
                </a:lnTo>
                <a:lnTo>
                  <a:pt x="50" y="272"/>
                </a:lnTo>
                <a:lnTo>
                  <a:pt x="54" y="284"/>
                </a:lnTo>
                <a:lnTo>
                  <a:pt x="60" y="298"/>
                </a:lnTo>
                <a:lnTo>
                  <a:pt x="60" y="298"/>
                </a:lnTo>
                <a:lnTo>
                  <a:pt x="60" y="300"/>
                </a:lnTo>
                <a:lnTo>
                  <a:pt x="58" y="298"/>
                </a:lnTo>
                <a:lnTo>
                  <a:pt x="58" y="298"/>
                </a:lnTo>
                <a:lnTo>
                  <a:pt x="44" y="262"/>
                </a:lnTo>
                <a:lnTo>
                  <a:pt x="38" y="244"/>
                </a:lnTo>
                <a:lnTo>
                  <a:pt x="34" y="224"/>
                </a:lnTo>
                <a:lnTo>
                  <a:pt x="34" y="224"/>
                </a:lnTo>
                <a:lnTo>
                  <a:pt x="34" y="208"/>
                </a:lnTo>
                <a:lnTo>
                  <a:pt x="36" y="194"/>
                </a:lnTo>
                <a:lnTo>
                  <a:pt x="42" y="162"/>
                </a:lnTo>
                <a:lnTo>
                  <a:pt x="42" y="162"/>
                </a:lnTo>
                <a:lnTo>
                  <a:pt x="46" y="138"/>
                </a:lnTo>
                <a:lnTo>
                  <a:pt x="48" y="114"/>
                </a:lnTo>
                <a:lnTo>
                  <a:pt x="50" y="90"/>
                </a:lnTo>
                <a:lnTo>
                  <a:pt x="48" y="66"/>
                </a:lnTo>
                <a:lnTo>
                  <a:pt x="42" y="44"/>
                </a:lnTo>
                <a:lnTo>
                  <a:pt x="40" y="34"/>
                </a:lnTo>
                <a:lnTo>
                  <a:pt x="34" y="26"/>
                </a:lnTo>
                <a:lnTo>
                  <a:pt x="28" y="18"/>
                </a:lnTo>
                <a:lnTo>
                  <a:pt x="20" y="10"/>
                </a:lnTo>
                <a:lnTo>
                  <a:pt x="12" y="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Freeform 184"/>
          <p:cNvSpPr>
            <a:spLocks/>
          </p:cNvSpPr>
          <p:nvPr/>
        </p:nvSpPr>
        <p:spPr bwMode="auto">
          <a:xfrm>
            <a:off x="7269740" y="2884390"/>
            <a:ext cx="495156" cy="11127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8" y="2"/>
              </a:cxn>
              <a:cxn ang="0">
                <a:pos x="34" y="8"/>
              </a:cxn>
              <a:cxn ang="0">
                <a:pos x="48" y="16"/>
              </a:cxn>
              <a:cxn ang="0">
                <a:pos x="58" y="28"/>
              </a:cxn>
              <a:cxn ang="0">
                <a:pos x="68" y="40"/>
              </a:cxn>
              <a:cxn ang="0">
                <a:pos x="76" y="54"/>
              </a:cxn>
              <a:cxn ang="0">
                <a:pos x="82" y="68"/>
              </a:cxn>
              <a:cxn ang="0">
                <a:pos x="88" y="86"/>
              </a:cxn>
              <a:cxn ang="0">
                <a:pos x="88" y="86"/>
              </a:cxn>
              <a:cxn ang="0">
                <a:pos x="92" y="110"/>
              </a:cxn>
              <a:cxn ang="0">
                <a:pos x="94" y="132"/>
              </a:cxn>
              <a:cxn ang="0">
                <a:pos x="94" y="180"/>
              </a:cxn>
              <a:cxn ang="0">
                <a:pos x="94" y="180"/>
              </a:cxn>
              <a:cxn ang="0">
                <a:pos x="94" y="204"/>
              </a:cxn>
              <a:cxn ang="0">
                <a:pos x="96" y="226"/>
              </a:cxn>
              <a:cxn ang="0">
                <a:pos x="100" y="248"/>
              </a:cxn>
              <a:cxn ang="0">
                <a:pos x="108" y="272"/>
              </a:cxn>
              <a:cxn ang="0">
                <a:pos x="108" y="272"/>
              </a:cxn>
              <a:cxn ang="0">
                <a:pos x="116" y="286"/>
              </a:cxn>
              <a:cxn ang="0">
                <a:pos x="126" y="300"/>
              </a:cxn>
              <a:cxn ang="0">
                <a:pos x="136" y="314"/>
              </a:cxn>
              <a:cxn ang="0">
                <a:pos x="144" y="328"/>
              </a:cxn>
              <a:cxn ang="0">
                <a:pos x="144" y="328"/>
              </a:cxn>
              <a:cxn ang="0">
                <a:pos x="146" y="330"/>
              </a:cxn>
              <a:cxn ang="0">
                <a:pos x="144" y="332"/>
              </a:cxn>
              <a:cxn ang="0">
                <a:pos x="142" y="330"/>
              </a:cxn>
              <a:cxn ang="0">
                <a:pos x="142" y="330"/>
              </a:cxn>
              <a:cxn ang="0">
                <a:pos x="130" y="310"/>
              </a:cxn>
              <a:cxn ang="0">
                <a:pos x="116" y="290"/>
              </a:cxn>
              <a:cxn ang="0">
                <a:pos x="106" y="270"/>
              </a:cxn>
              <a:cxn ang="0">
                <a:pos x="96" y="248"/>
              </a:cxn>
              <a:cxn ang="0">
                <a:pos x="96" y="248"/>
              </a:cxn>
              <a:cxn ang="0">
                <a:pos x="92" y="232"/>
              </a:cxn>
              <a:cxn ang="0">
                <a:pos x="90" y="214"/>
              </a:cxn>
              <a:cxn ang="0">
                <a:pos x="92" y="178"/>
              </a:cxn>
              <a:cxn ang="0">
                <a:pos x="92" y="178"/>
              </a:cxn>
              <a:cxn ang="0">
                <a:pos x="92" y="150"/>
              </a:cxn>
              <a:cxn ang="0">
                <a:pos x="90" y="122"/>
              </a:cxn>
              <a:cxn ang="0">
                <a:pos x="86" y="94"/>
              </a:cxn>
              <a:cxn ang="0">
                <a:pos x="80" y="68"/>
              </a:cxn>
              <a:cxn ang="0">
                <a:pos x="74" y="56"/>
              </a:cxn>
              <a:cxn ang="0">
                <a:pos x="68" y="44"/>
              </a:cxn>
              <a:cxn ang="0">
                <a:pos x="62" y="34"/>
              </a:cxn>
              <a:cxn ang="0">
                <a:pos x="52" y="24"/>
              </a:cxn>
              <a:cxn ang="0">
                <a:pos x="42" y="16"/>
              </a:cxn>
              <a:cxn ang="0">
                <a:pos x="30" y="10"/>
              </a:cxn>
              <a:cxn ang="0">
                <a:pos x="18" y="4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332">
                <a:moveTo>
                  <a:pt x="0" y="0"/>
                </a:moveTo>
                <a:lnTo>
                  <a:pt x="0" y="0"/>
                </a:lnTo>
                <a:lnTo>
                  <a:pt x="18" y="2"/>
                </a:lnTo>
                <a:lnTo>
                  <a:pt x="34" y="8"/>
                </a:lnTo>
                <a:lnTo>
                  <a:pt x="48" y="16"/>
                </a:lnTo>
                <a:lnTo>
                  <a:pt x="58" y="28"/>
                </a:lnTo>
                <a:lnTo>
                  <a:pt x="68" y="40"/>
                </a:lnTo>
                <a:lnTo>
                  <a:pt x="76" y="54"/>
                </a:lnTo>
                <a:lnTo>
                  <a:pt x="82" y="68"/>
                </a:lnTo>
                <a:lnTo>
                  <a:pt x="88" y="86"/>
                </a:lnTo>
                <a:lnTo>
                  <a:pt x="88" y="86"/>
                </a:lnTo>
                <a:lnTo>
                  <a:pt x="92" y="110"/>
                </a:lnTo>
                <a:lnTo>
                  <a:pt x="94" y="132"/>
                </a:lnTo>
                <a:lnTo>
                  <a:pt x="94" y="180"/>
                </a:lnTo>
                <a:lnTo>
                  <a:pt x="94" y="180"/>
                </a:lnTo>
                <a:lnTo>
                  <a:pt x="94" y="204"/>
                </a:lnTo>
                <a:lnTo>
                  <a:pt x="96" y="226"/>
                </a:lnTo>
                <a:lnTo>
                  <a:pt x="100" y="248"/>
                </a:lnTo>
                <a:lnTo>
                  <a:pt x="108" y="272"/>
                </a:lnTo>
                <a:lnTo>
                  <a:pt x="108" y="272"/>
                </a:lnTo>
                <a:lnTo>
                  <a:pt x="116" y="286"/>
                </a:lnTo>
                <a:lnTo>
                  <a:pt x="126" y="300"/>
                </a:lnTo>
                <a:lnTo>
                  <a:pt x="136" y="314"/>
                </a:lnTo>
                <a:lnTo>
                  <a:pt x="144" y="328"/>
                </a:lnTo>
                <a:lnTo>
                  <a:pt x="144" y="328"/>
                </a:lnTo>
                <a:lnTo>
                  <a:pt x="146" y="330"/>
                </a:lnTo>
                <a:lnTo>
                  <a:pt x="144" y="332"/>
                </a:lnTo>
                <a:lnTo>
                  <a:pt x="142" y="330"/>
                </a:lnTo>
                <a:lnTo>
                  <a:pt x="142" y="330"/>
                </a:lnTo>
                <a:lnTo>
                  <a:pt x="130" y="310"/>
                </a:lnTo>
                <a:lnTo>
                  <a:pt x="116" y="290"/>
                </a:lnTo>
                <a:lnTo>
                  <a:pt x="106" y="270"/>
                </a:lnTo>
                <a:lnTo>
                  <a:pt x="96" y="248"/>
                </a:lnTo>
                <a:lnTo>
                  <a:pt x="96" y="248"/>
                </a:lnTo>
                <a:lnTo>
                  <a:pt x="92" y="232"/>
                </a:lnTo>
                <a:lnTo>
                  <a:pt x="90" y="214"/>
                </a:lnTo>
                <a:lnTo>
                  <a:pt x="92" y="178"/>
                </a:lnTo>
                <a:lnTo>
                  <a:pt x="92" y="178"/>
                </a:lnTo>
                <a:lnTo>
                  <a:pt x="92" y="150"/>
                </a:lnTo>
                <a:lnTo>
                  <a:pt x="90" y="122"/>
                </a:lnTo>
                <a:lnTo>
                  <a:pt x="86" y="94"/>
                </a:lnTo>
                <a:lnTo>
                  <a:pt x="80" y="68"/>
                </a:lnTo>
                <a:lnTo>
                  <a:pt x="74" y="56"/>
                </a:lnTo>
                <a:lnTo>
                  <a:pt x="68" y="44"/>
                </a:lnTo>
                <a:lnTo>
                  <a:pt x="62" y="34"/>
                </a:lnTo>
                <a:lnTo>
                  <a:pt x="52" y="24"/>
                </a:lnTo>
                <a:lnTo>
                  <a:pt x="42" y="16"/>
                </a:lnTo>
                <a:lnTo>
                  <a:pt x="30" y="10"/>
                </a:lnTo>
                <a:lnTo>
                  <a:pt x="18" y="4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Freeform 202"/>
          <p:cNvSpPr>
            <a:spLocks/>
          </p:cNvSpPr>
          <p:nvPr/>
        </p:nvSpPr>
        <p:spPr bwMode="auto">
          <a:xfrm>
            <a:off x="6822065" y="2884390"/>
            <a:ext cx="440892" cy="1293771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2" y="44"/>
              </a:cxn>
              <a:cxn ang="0">
                <a:pos x="2" y="48"/>
              </a:cxn>
              <a:cxn ang="0">
                <a:pos x="0" y="62"/>
              </a:cxn>
              <a:cxn ang="0">
                <a:pos x="0" y="80"/>
              </a:cxn>
              <a:cxn ang="0">
                <a:pos x="4" y="106"/>
              </a:cxn>
              <a:cxn ang="0">
                <a:pos x="4" y="106"/>
              </a:cxn>
              <a:cxn ang="0">
                <a:pos x="14" y="138"/>
              </a:cxn>
              <a:cxn ang="0">
                <a:pos x="24" y="178"/>
              </a:cxn>
              <a:cxn ang="0">
                <a:pos x="28" y="196"/>
              </a:cxn>
              <a:cxn ang="0">
                <a:pos x="30" y="214"/>
              </a:cxn>
              <a:cxn ang="0">
                <a:pos x="30" y="230"/>
              </a:cxn>
              <a:cxn ang="0">
                <a:pos x="26" y="242"/>
              </a:cxn>
              <a:cxn ang="0">
                <a:pos x="26" y="242"/>
              </a:cxn>
              <a:cxn ang="0">
                <a:pos x="16" y="270"/>
              </a:cxn>
              <a:cxn ang="0">
                <a:pos x="8" y="296"/>
              </a:cxn>
              <a:cxn ang="0">
                <a:pos x="6" y="320"/>
              </a:cxn>
              <a:cxn ang="0">
                <a:pos x="4" y="342"/>
              </a:cxn>
              <a:cxn ang="0">
                <a:pos x="6" y="360"/>
              </a:cxn>
              <a:cxn ang="0">
                <a:pos x="8" y="374"/>
              </a:cxn>
              <a:cxn ang="0">
                <a:pos x="12" y="386"/>
              </a:cxn>
              <a:cxn ang="0">
                <a:pos x="12" y="386"/>
              </a:cxn>
              <a:cxn ang="0">
                <a:pos x="24" y="380"/>
              </a:cxn>
              <a:cxn ang="0">
                <a:pos x="38" y="372"/>
              </a:cxn>
              <a:cxn ang="0">
                <a:pos x="54" y="356"/>
              </a:cxn>
              <a:cxn ang="0">
                <a:pos x="74" y="334"/>
              </a:cxn>
              <a:cxn ang="0">
                <a:pos x="84" y="320"/>
              </a:cxn>
              <a:cxn ang="0">
                <a:pos x="94" y="302"/>
              </a:cxn>
              <a:cxn ang="0">
                <a:pos x="104" y="284"/>
              </a:cxn>
              <a:cxn ang="0">
                <a:pos x="112" y="262"/>
              </a:cxn>
              <a:cxn ang="0">
                <a:pos x="122" y="238"/>
              </a:cxn>
              <a:cxn ang="0">
                <a:pos x="130" y="212"/>
              </a:cxn>
              <a:cxn ang="0">
                <a:pos x="130" y="212"/>
              </a:cxn>
              <a:cxn ang="0">
                <a:pos x="128" y="210"/>
              </a:cxn>
              <a:cxn ang="0">
                <a:pos x="118" y="204"/>
              </a:cxn>
              <a:cxn ang="0">
                <a:pos x="110" y="194"/>
              </a:cxn>
              <a:cxn ang="0">
                <a:pos x="104" y="186"/>
              </a:cxn>
              <a:cxn ang="0">
                <a:pos x="102" y="176"/>
              </a:cxn>
              <a:cxn ang="0">
                <a:pos x="102" y="176"/>
              </a:cxn>
              <a:cxn ang="0">
                <a:pos x="98" y="160"/>
              </a:cxn>
              <a:cxn ang="0">
                <a:pos x="94" y="142"/>
              </a:cxn>
              <a:cxn ang="0">
                <a:pos x="92" y="120"/>
              </a:cxn>
              <a:cxn ang="0">
                <a:pos x="90" y="98"/>
              </a:cxn>
              <a:cxn ang="0">
                <a:pos x="90" y="74"/>
              </a:cxn>
              <a:cxn ang="0">
                <a:pos x="92" y="52"/>
              </a:cxn>
              <a:cxn ang="0">
                <a:pos x="96" y="32"/>
              </a:cxn>
              <a:cxn ang="0">
                <a:pos x="104" y="14"/>
              </a:cxn>
              <a:cxn ang="0">
                <a:pos x="104" y="14"/>
              </a:cxn>
              <a:cxn ang="0">
                <a:pos x="106" y="6"/>
              </a:cxn>
              <a:cxn ang="0">
                <a:pos x="106" y="2"/>
              </a:cxn>
              <a:cxn ang="0">
                <a:pos x="102" y="0"/>
              </a:cxn>
              <a:cxn ang="0">
                <a:pos x="98" y="0"/>
              </a:cxn>
              <a:cxn ang="0">
                <a:pos x="82" y="4"/>
              </a:cxn>
              <a:cxn ang="0">
                <a:pos x="62" y="12"/>
              </a:cxn>
              <a:cxn ang="0">
                <a:pos x="22" y="32"/>
              </a:cxn>
              <a:cxn ang="0">
                <a:pos x="2" y="44"/>
              </a:cxn>
              <a:cxn ang="0">
                <a:pos x="2" y="44"/>
              </a:cxn>
            </a:cxnLst>
            <a:rect l="0" t="0" r="r" b="b"/>
            <a:pathLst>
              <a:path w="130" h="386">
                <a:moveTo>
                  <a:pt x="2" y="44"/>
                </a:moveTo>
                <a:lnTo>
                  <a:pt x="2" y="44"/>
                </a:lnTo>
                <a:lnTo>
                  <a:pt x="2" y="48"/>
                </a:lnTo>
                <a:lnTo>
                  <a:pt x="0" y="62"/>
                </a:lnTo>
                <a:lnTo>
                  <a:pt x="0" y="80"/>
                </a:lnTo>
                <a:lnTo>
                  <a:pt x="4" y="106"/>
                </a:lnTo>
                <a:lnTo>
                  <a:pt x="4" y="106"/>
                </a:lnTo>
                <a:lnTo>
                  <a:pt x="14" y="138"/>
                </a:lnTo>
                <a:lnTo>
                  <a:pt x="24" y="178"/>
                </a:lnTo>
                <a:lnTo>
                  <a:pt x="28" y="196"/>
                </a:lnTo>
                <a:lnTo>
                  <a:pt x="30" y="214"/>
                </a:lnTo>
                <a:lnTo>
                  <a:pt x="30" y="230"/>
                </a:lnTo>
                <a:lnTo>
                  <a:pt x="26" y="242"/>
                </a:lnTo>
                <a:lnTo>
                  <a:pt x="26" y="242"/>
                </a:lnTo>
                <a:lnTo>
                  <a:pt x="16" y="270"/>
                </a:lnTo>
                <a:lnTo>
                  <a:pt x="8" y="296"/>
                </a:lnTo>
                <a:lnTo>
                  <a:pt x="6" y="320"/>
                </a:lnTo>
                <a:lnTo>
                  <a:pt x="4" y="342"/>
                </a:lnTo>
                <a:lnTo>
                  <a:pt x="6" y="360"/>
                </a:lnTo>
                <a:lnTo>
                  <a:pt x="8" y="374"/>
                </a:lnTo>
                <a:lnTo>
                  <a:pt x="12" y="386"/>
                </a:lnTo>
                <a:lnTo>
                  <a:pt x="12" y="386"/>
                </a:lnTo>
                <a:lnTo>
                  <a:pt x="24" y="380"/>
                </a:lnTo>
                <a:lnTo>
                  <a:pt x="38" y="372"/>
                </a:lnTo>
                <a:lnTo>
                  <a:pt x="54" y="356"/>
                </a:lnTo>
                <a:lnTo>
                  <a:pt x="74" y="334"/>
                </a:lnTo>
                <a:lnTo>
                  <a:pt x="84" y="320"/>
                </a:lnTo>
                <a:lnTo>
                  <a:pt x="94" y="302"/>
                </a:lnTo>
                <a:lnTo>
                  <a:pt x="104" y="284"/>
                </a:lnTo>
                <a:lnTo>
                  <a:pt x="112" y="262"/>
                </a:lnTo>
                <a:lnTo>
                  <a:pt x="122" y="238"/>
                </a:lnTo>
                <a:lnTo>
                  <a:pt x="130" y="212"/>
                </a:lnTo>
                <a:lnTo>
                  <a:pt x="130" y="212"/>
                </a:lnTo>
                <a:lnTo>
                  <a:pt x="128" y="210"/>
                </a:lnTo>
                <a:lnTo>
                  <a:pt x="118" y="204"/>
                </a:lnTo>
                <a:lnTo>
                  <a:pt x="110" y="194"/>
                </a:lnTo>
                <a:lnTo>
                  <a:pt x="104" y="186"/>
                </a:lnTo>
                <a:lnTo>
                  <a:pt x="102" y="176"/>
                </a:lnTo>
                <a:lnTo>
                  <a:pt x="102" y="176"/>
                </a:lnTo>
                <a:lnTo>
                  <a:pt x="98" y="160"/>
                </a:lnTo>
                <a:lnTo>
                  <a:pt x="94" y="142"/>
                </a:lnTo>
                <a:lnTo>
                  <a:pt x="92" y="120"/>
                </a:lnTo>
                <a:lnTo>
                  <a:pt x="90" y="98"/>
                </a:lnTo>
                <a:lnTo>
                  <a:pt x="90" y="74"/>
                </a:lnTo>
                <a:lnTo>
                  <a:pt x="92" y="52"/>
                </a:lnTo>
                <a:lnTo>
                  <a:pt x="96" y="32"/>
                </a:lnTo>
                <a:lnTo>
                  <a:pt x="104" y="14"/>
                </a:lnTo>
                <a:lnTo>
                  <a:pt x="104" y="14"/>
                </a:lnTo>
                <a:lnTo>
                  <a:pt x="106" y="6"/>
                </a:lnTo>
                <a:lnTo>
                  <a:pt x="106" y="2"/>
                </a:lnTo>
                <a:lnTo>
                  <a:pt x="102" y="0"/>
                </a:lnTo>
                <a:lnTo>
                  <a:pt x="98" y="0"/>
                </a:lnTo>
                <a:lnTo>
                  <a:pt x="82" y="4"/>
                </a:lnTo>
                <a:lnTo>
                  <a:pt x="62" y="12"/>
                </a:lnTo>
                <a:lnTo>
                  <a:pt x="22" y="32"/>
                </a:lnTo>
                <a:lnTo>
                  <a:pt x="2" y="44"/>
                </a:lnTo>
                <a:lnTo>
                  <a:pt x="2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Freeform 203"/>
          <p:cNvSpPr>
            <a:spLocks/>
          </p:cNvSpPr>
          <p:nvPr/>
        </p:nvSpPr>
        <p:spPr bwMode="auto">
          <a:xfrm>
            <a:off x="6340475" y="2180524"/>
            <a:ext cx="929265" cy="1213330"/>
          </a:xfrm>
          <a:custGeom>
            <a:avLst/>
            <a:gdLst/>
            <a:ahLst/>
            <a:cxnLst>
              <a:cxn ang="0">
                <a:pos x="42" y="38"/>
              </a:cxn>
              <a:cxn ang="0">
                <a:pos x="22" y="54"/>
              </a:cxn>
              <a:cxn ang="0">
                <a:pos x="8" y="80"/>
              </a:cxn>
              <a:cxn ang="0">
                <a:pos x="2" y="102"/>
              </a:cxn>
              <a:cxn ang="0">
                <a:pos x="0" y="134"/>
              </a:cxn>
              <a:cxn ang="0">
                <a:pos x="8" y="170"/>
              </a:cxn>
              <a:cxn ang="0">
                <a:pos x="14" y="192"/>
              </a:cxn>
              <a:cxn ang="0">
                <a:pos x="16" y="212"/>
              </a:cxn>
              <a:cxn ang="0">
                <a:pos x="14" y="236"/>
              </a:cxn>
              <a:cxn ang="0">
                <a:pos x="0" y="266"/>
              </a:cxn>
              <a:cxn ang="0">
                <a:pos x="2" y="266"/>
              </a:cxn>
              <a:cxn ang="0">
                <a:pos x="8" y="272"/>
              </a:cxn>
              <a:cxn ang="0">
                <a:pos x="18" y="276"/>
              </a:cxn>
              <a:cxn ang="0">
                <a:pos x="20" y="292"/>
              </a:cxn>
              <a:cxn ang="0">
                <a:pos x="16" y="298"/>
              </a:cxn>
              <a:cxn ang="0">
                <a:pos x="22" y="310"/>
              </a:cxn>
              <a:cxn ang="0">
                <a:pos x="28" y="312"/>
              </a:cxn>
              <a:cxn ang="0">
                <a:pos x="26" y="320"/>
              </a:cxn>
              <a:cxn ang="0">
                <a:pos x="30" y="324"/>
              </a:cxn>
              <a:cxn ang="0">
                <a:pos x="42" y="328"/>
              </a:cxn>
              <a:cxn ang="0">
                <a:pos x="44" y="328"/>
              </a:cxn>
              <a:cxn ang="0">
                <a:pos x="46" y="334"/>
              </a:cxn>
              <a:cxn ang="0">
                <a:pos x="48" y="344"/>
              </a:cxn>
              <a:cxn ang="0">
                <a:pos x="52" y="354"/>
              </a:cxn>
              <a:cxn ang="0">
                <a:pos x="60" y="360"/>
              </a:cxn>
              <a:cxn ang="0">
                <a:pos x="80" y="360"/>
              </a:cxn>
              <a:cxn ang="0">
                <a:pos x="106" y="352"/>
              </a:cxn>
              <a:cxn ang="0">
                <a:pos x="144" y="336"/>
              </a:cxn>
              <a:cxn ang="0">
                <a:pos x="186" y="306"/>
              </a:cxn>
              <a:cxn ang="0">
                <a:pos x="226" y="262"/>
              </a:cxn>
              <a:cxn ang="0">
                <a:pos x="236" y="248"/>
              </a:cxn>
              <a:cxn ang="0">
                <a:pos x="252" y="216"/>
              </a:cxn>
              <a:cxn ang="0">
                <a:pos x="264" y="182"/>
              </a:cxn>
              <a:cxn ang="0">
                <a:pos x="272" y="146"/>
              </a:cxn>
              <a:cxn ang="0">
                <a:pos x="272" y="110"/>
              </a:cxn>
              <a:cxn ang="0">
                <a:pos x="266" y="76"/>
              </a:cxn>
              <a:cxn ang="0">
                <a:pos x="250" y="46"/>
              </a:cxn>
              <a:cxn ang="0">
                <a:pos x="222" y="22"/>
              </a:cxn>
              <a:cxn ang="0">
                <a:pos x="204" y="12"/>
              </a:cxn>
              <a:cxn ang="0">
                <a:pos x="176" y="2"/>
              </a:cxn>
              <a:cxn ang="0">
                <a:pos x="148" y="0"/>
              </a:cxn>
              <a:cxn ang="0">
                <a:pos x="120" y="4"/>
              </a:cxn>
              <a:cxn ang="0">
                <a:pos x="74" y="20"/>
              </a:cxn>
              <a:cxn ang="0">
                <a:pos x="42" y="38"/>
              </a:cxn>
            </a:cxnLst>
            <a:rect l="0" t="0" r="r" b="b"/>
            <a:pathLst>
              <a:path w="274" h="362">
                <a:moveTo>
                  <a:pt x="42" y="38"/>
                </a:moveTo>
                <a:lnTo>
                  <a:pt x="42" y="38"/>
                </a:lnTo>
                <a:lnTo>
                  <a:pt x="32" y="44"/>
                </a:lnTo>
                <a:lnTo>
                  <a:pt x="22" y="54"/>
                </a:lnTo>
                <a:lnTo>
                  <a:pt x="12" y="70"/>
                </a:lnTo>
                <a:lnTo>
                  <a:pt x="8" y="80"/>
                </a:lnTo>
                <a:lnTo>
                  <a:pt x="4" y="90"/>
                </a:lnTo>
                <a:lnTo>
                  <a:pt x="2" y="102"/>
                </a:lnTo>
                <a:lnTo>
                  <a:pt x="0" y="118"/>
                </a:lnTo>
                <a:lnTo>
                  <a:pt x="0" y="134"/>
                </a:lnTo>
                <a:lnTo>
                  <a:pt x="2" y="152"/>
                </a:lnTo>
                <a:lnTo>
                  <a:pt x="8" y="170"/>
                </a:lnTo>
                <a:lnTo>
                  <a:pt x="14" y="192"/>
                </a:lnTo>
                <a:lnTo>
                  <a:pt x="14" y="192"/>
                </a:lnTo>
                <a:lnTo>
                  <a:pt x="16" y="198"/>
                </a:lnTo>
                <a:lnTo>
                  <a:pt x="16" y="212"/>
                </a:lnTo>
                <a:lnTo>
                  <a:pt x="16" y="222"/>
                </a:lnTo>
                <a:lnTo>
                  <a:pt x="14" y="236"/>
                </a:lnTo>
                <a:lnTo>
                  <a:pt x="8" y="250"/>
                </a:lnTo>
                <a:lnTo>
                  <a:pt x="0" y="266"/>
                </a:lnTo>
                <a:lnTo>
                  <a:pt x="0" y="266"/>
                </a:lnTo>
                <a:lnTo>
                  <a:pt x="2" y="266"/>
                </a:lnTo>
                <a:lnTo>
                  <a:pt x="2" y="270"/>
                </a:lnTo>
                <a:lnTo>
                  <a:pt x="8" y="272"/>
                </a:lnTo>
                <a:lnTo>
                  <a:pt x="18" y="276"/>
                </a:lnTo>
                <a:lnTo>
                  <a:pt x="18" y="276"/>
                </a:lnTo>
                <a:lnTo>
                  <a:pt x="20" y="284"/>
                </a:lnTo>
                <a:lnTo>
                  <a:pt x="20" y="292"/>
                </a:lnTo>
                <a:lnTo>
                  <a:pt x="16" y="298"/>
                </a:lnTo>
                <a:lnTo>
                  <a:pt x="16" y="298"/>
                </a:lnTo>
                <a:lnTo>
                  <a:pt x="20" y="304"/>
                </a:lnTo>
                <a:lnTo>
                  <a:pt x="22" y="310"/>
                </a:lnTo>
                <a:lnTo>
                  <a:pt x="28" y="312"/>
                </a:lnTo>
                <a:lnTo>
                  <a:pt x="28" y="312"/>
                </a:lnTo>
                <a:lnTo>
                  <a:pt x="26" y="314"/>
                </a:lnTo>
                <a:lnTo>
                  <a:pt x="26" y="320"/>
                </a:lnTo>
                <a:lnTo>
                  <a:pt x="26" y="322"/>
                </a:lnTo>
                <a:lnTo>
                  <a:pt x="30" y="324"/>
                </a:lnTo>
                <a:lnTo>
                  <a:pt x="34" y="326"/>
                </a:lnTo>
                <a:lnTo>
                  <a:pt x="42" y="328"/>
                </a:lnTo>
                <a:lnTo>
                  <a:pt x="42" y="328"/>
                </a:lnTo>
                <a:lnTo>
                  <a:pt x="44" y="328"/>
                </a:lnTo>
                <a:lnTo>
                  <a:pt x="46" y="330"/>
                </a:lnTo>
                <a:lnTo>
                  <a:pt x="46" y="334"/>
                </a:lnTo>
                <a:lnTo>
                  <a:pt x="46" y="334"/>
                </a:lnTo>
                <a:lnTo>
                  <a:pt x="48" y="344"/>
                </a:lnTo>
                <a:lnTo>
                  <a:pt x="50" y="348"/>
                </a:lnTo>
                <a:lnTo>
                  <a:pt x="52" y="354"/>
                </a:lnTo>
                <a:lnTo>
                  <a:pt x="56" y="358"/>
                </a:lnTo>
                <a:lnTo>
                  <a:pt x="60" y="360"/>
                </a:lnTo>
                <a:lnTo>
                  <a:pt x="68" y="362"/>
                </a:lnTo>
                <a:lnTo>
                  <a:pt x="80" y="360"/>
                </a:lnTo>
                <a:lnTo>
                  <a:pt x="80" y="360"/>
                </a:lnTo>
                <a:lnTo>
                  <a:pt x="106" y="352"/>
                </a:lnTo>
                <a:lnTo>
                  <a:pt x="124" y="344"/>
                </a:lnTo>
                <a:lnTo>
                  <a:pt x="144" y="336"/>
                </a:lnTo>
                <a:lnTo>
                  <a:pt x="164" y="322"/>
                </a:lnTo>
                <a:lnTo>
                  <a:pt x="186" y="306"/>
                </a:lnTo>
                <a:lnTo>
                  <a:pt x="206" y="286"/>
                </a:lnTo>
                <a:lnTo>
                  <a:pt x="226" y="262"/>
                </a:lnTo>
                <a:lnTo>
                  <a:pt x="226" y="262"/>
                </a:lnTo>
                <a:lnTo>
                  <a:pt x="236" y="248"/>
                </a:lnTo>
                <a:lnTo>
                  <a:pt x="244" y="232"/>
                </a:lnTo>
                <a:lnTo>
                  <a:pt x="252" y="216"/>
                </a:lnTo>
                <a:lnTo>
                  <a:pt x="260" y="198"/>
                </a:lnTo>
                <a:lnTo>
                  <a:pt x="264" y="182"/>
                </a:lnTo>
                <a:lnTo>
                  <a:pt x="270" y="164"/>
                </a:lnTo>
                <a:lnTo>
                  <a:pt x="272" y="146"/>
                </a:lnTo>
                <a:lnTo>
                  <a:pt x="274" y="128"/>
                </a:lnTo>
                <a:lnTo>
                  <a:pt x="272" y="110"/>
                </a:lnTo>
                <a:lnTo>
                  <a:pt x="270" y="92"/>
                </a:lnTo>
                <a:lnTo>
                  <a:pt x="266" y="76"/>
                </a:lnTo>
                <a:lnTo>
                  <a:pt x="258" y="60"/>
                </a:lnTo>
                <a:lnTo>
                  <a:pt x="250" y="46"/>
                </a:lnTo>
                <a:lnTo>
                  <a:pt x="238" y="34"/>
                </a:lnTo>
                <a:lnTo>
                  <a:pt x="222" y="22"/>
                </a:lnTo>
                <a:lnTo>
                  <a:pt x="204" y="12"/>
                </a:lnTo>
                <a:lnTo>
                  <a:pt x="204" y="12"/>
                </a:lnTo>
                <a:lnTo>
                  <a:pt x="190" y="6"/>
                </a:lnTo>
                <a:lnTo>
                  <a:pt x="176" y="2"/>
                </a:lnTo>
                <a:lnTo>
                  <a:pt x="162" y="0"/>
                </a:lnTo>
                <a:lnTo>
                  <a:pt x="148" y="0"/>
                </a:lnTo>
                <a:lnTo>
                  <a:pt x="134" y="2"/>
                </a:lnTo>
                <a:lnTo>
                  <a:pt x="120" y="4"/>
                </a:lnTo>
                <a:lnTo>
                  <a:pt x="96" y="12"/>
                </a:lnTo>
                <a:lnTo>
                  <a:pt x="74" y="20"/>
                </a:lnTo>
                <a:lnTo>
                  <a:pt x="58" y="28"/>
                </a:lnTo>
                <a:lnTo>
                  <a:pt x="42" y="38"/>
                </a:lnTo>
                <a:lnTo>
                  <a:pt x="42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Freeform 204"/>
          <p:cNvSpPr>
            <a:spLocks/>
          </p:cNvSpPr>
          <p:nvPr/>
        </p:nvSpPr>
        <p:spPr bwMode="auto">
          <a:xfrm>
            <a:off x="6394739" y="3172639"/>
            <a:ext cx="142442" cy="107256"/>
          </a:xfrm>
          <a:custGeom>
            <a:avLst/>
            <a:gdLst/>
            <a:ahLst/>
            <a:cxnLst>
              <a:cxn ang="0">
                <a:pos x="42" y="8"/>
              </a:cxn>
              <a:cxn ang="0">
                <a:pos x="42" y="8"/>
              </a:cxn>
              <a:cxn ang="0">
                <a:pos x="34" y="8"/>
              </a:cxn>
              <a:cxn ang="0">
                <a:pos x="28" y="10"/>
              </a:cxn>
              <a:cxn ang="0">
                <a:pos x="22" y="8"/>
              </a:cxn>
              <a:cxn ang="0">
                <a:pos x="22" y="8"/>
              </a:cxn>
              <a:cxn ang="0">
                <a:pos x="10" y="2"/>
              </a:cxn>
              <a:cxn ang="0">
                <a:pos x="6" y="0"/>
              </a:cxn>
              <a:cxn ang="0">
                <a:pos x="0" y="4"/>
              </a:cxn>
              <a:cxn ang="0">
                <a:pos x="0" y="4"/>
              </a:cxn>
              <a:cxn ang="0">
                <a:pos x="0" y="10"/>
              </a:cxn>
              <a:cxn ang="0">
                <a:pos x="4" y="14"/>
              </a:cxn>
              <a:cxn ang="0">
                <a:pos x="10" y="18"/>
              </a:cxn>
              <a:cxn ang="0">
                <a:pos x="10" y="18"/>
              </a:cxn>
              <a:cxn ang="0">
                <a:pos x="10" y="24"/>
              </a:cxn>
              <a:cxn ang="0">
                <a:pos x="10" y="30"/>
              </a:cxn>
              <a:cxn ang="0">
                <a:pos x="14" y="32"/>
              </a:cxn>
              <a:cxn ang="0">
                <a:pos x="16" y="32"/>
              </a:cxn>
              <a:cxn ang="0">
                <a:pos x="16" y="32"/>
              </a:cxn>
              <a:cxn ang="0">
                <a:pos x="20" y="32"/>
              </a:cxn>
              <a:cxn ang="0">
                <a:pos x="24" y="30"/>
              </a:cxn>
              <a:cxn ang="0">
                <a:pos x="30" y="24"/>
              </a:cxn>
              <a:cxn ang="0">
                <a:pos x="38" y="16"/>
              </a:cxn>
              <a:cxn ang="0">
                <a:pos x="42" y="8"/>
              </a:cxn>
            </a:cxnLst>
            <a:rect l="0" t="0" r="r" b="b"/>
            <a:pathLst>
              <a:path w="42" h="32">
                <a:moveTo>
                  <a:pt x="42" y="8"/>
                </a:moveTo>
                <a:lnTo>
                  <a:pt x="42" y="8"/>
                </a:lnTo>
                <a:lnTo>
                  <a:pt x="34" y="8"/>
                </a:lnTo>
                <a:lnTo>
                  <a:pt x="28" y="10"/>
                </a:lnTo>
                <a:lnTo>
                  <a:pt x="22" y="8"/>
                </a:lnTo>
                <a:lnTo>
                  <a:pt x="22" y="8"/>
                </a:lnTo>
                <a:lnTo>
                  <a:pt x="10" y="2"/>
                </a:lnTo>
                <a:lnTo>
                  <a:pt x="6" y="0"/>
                </a:lnTo>
                <a:lnTo>
                  <a:pt x="0" y="4"/>
                </a:lnTo>
                <a:lnTo>
                  <a:pt x="0" y="4"/>
                </a:lnTo>
                <a:lnTo>
                  <a:pt x="0" y="10"/>
                </a:lnTo>
                <a:lnTo>
                  <a:pt x="4" y="14"/>
                </a:lnTo>
                <a:lnTo>
                  <a:pt x="10" y="18"/>
                </a:lnTo>
                <a:lnTo>
                  <a:pt x="10" y="18"/>
                </a:lnTo>
                <a:lnTo>
                  <a:pt x="10" y="24"/>
                </a:lnTo>
                <a:lnTo>
                  <a:pt x="10" y="30"/>
                </a:lnTo>
                <a:lnTo>
                  <a:pt x="14" y="32"/>
                </a:lnTo>
                <a:lnTo>
                  <a:pt x="16" y="32"/>
                </a:lnTo>
                <a:lnTo>
                  <a:pt x="16" y="32"/>
                </a:lnTo>
                <a:lnTo>
                  <a:pt x="20" y="32"/>
                </a:lnTo>
                <a:lnTo>
                  <a:pt x="24" y="30"/>
                </a:lnTo>
                <a:lnTo>
                  <a:pt x="30" y="24"/>
                </a:lnTo>
                <a:lnTo>
                  <a:pt x="38" y="16"/>
                </a:lnTo>
                <a:lnTo>
                  <a:pt x="42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Freeform 205"/>
          <p:cNvSpPr>
            <a:spLocks/>
          </p:cNvSpPr>
          <p:nvPr/>
        </p:nvSpPr>
        <p:spPr bwMode="auto">
          <a:xfrm>
            <a:off x="6489700" y="2810651"/>
            <a:ext cx="122093" cy="100552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36" y="20"/>
              </a:cxn>
              <a:cxn ang="0">
                <a:pos x="28" y="26"/>
              </a:cxn>
              <a:cxn ang="0">
                <a:pos x="20" y="30"/>
              </a:cxn>
              <a:cxn ang="0">
                <a:pos x="20" y="30"/>
              </a:cxn>
              <a:cxn ang="0">
                <a:pos x="0" y="26"/>
              </a:cxn>
              <a:cxn ang="0">
                <a:pos x="0" y="0"/>
              </a:cxn>
              <a:cxn ang="0">
                <a:pos x="0" y="0"/>
              </a:cxn>
              <a:cxn ang="0">
                <a:pos x="12" y="4"/>
              </a:cxn>
              <a:cxn ang="0">
                <a:pos x="24" y="10"/>
              </a:cxn>
              <a:cxn ang="0">
                <a:pos x="36" y="20"/>
              </a:cxn>
              <a:cxn ang="0">
                <a:pos x="36" y="20"/>
              </a:cxn>
            </a:cxnLst>
            <a:rect l="0" t="0" r="r" b="b"/>
            <a:pathLst>
              <a:path w="36" h="30">
                <a:moveTo>
                  <a:pt x="36" y="20"/>
                </a:moveTo>
                <a:lnTo>
                  <a:pt x="36" y="20"/>
                </a:lnTo>
                <a:lnTo>
                  <a:pt x="28" y="26"/>
                </a:lnTo>
                <a:lnTo>
                  <a:pt x="20" y="30"/>
                </a:lnTo>
                <a:lnTo>
                  <a:pt x="20" y="30"/>
                </a:lnTo>
                <a:lnTo>
                  <a:pt x="0" y="26"/>
                </a:lnTo>
                <a:lnTo>
                  <a:pt x="0" y="0"/>
                </a:lnTo>
                <a:lnTo>
                  <a:pt x="0" y="0"/>
                </a:lnTo>
                <a:lnTo>
                  <a:pt x="12" y="4"/>
                </a:lnTo>
                <a:lnTo>
                  <a:pt x="24" y="10"/>
                </a:lnTo>
                <a:lnTo>
                  <a:pt x="36" y="20"/>
                </a:lnTo>
                <a:lnTo>
                  <a:pt x="36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Freeform 206"/>
          <p:cNvSpPr>
            <a:spLocks/>
          </p:cNvSpPr>
          <p:nvPr/>
        </p:nvSpPr>
        <p:spPr bwMode="auto">
          <a:xfrm>
            <a:off x="6442219" y="2877686"/>
            <a:ext cx="169574" cy="53628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4" y="6"/>
              </a:cxn>
              <a:cxn ang="0">
                <a:pos x="16" y="8"/>
              </a:cxn>
              <a:cxn ang="0">
                <a:pos x="24" y="8"/>
              </a:cxn>
              <a:cxn ang="0">
                <a:pos x="36" y="6"/>
              </a:cxn>
              <a:cxn ang="0">
                <a:pos x="50" y="0"/>
              </a:cxn>
              <a:cxn ang="0">
                <a:pos x="50" y="0"/>
              </a:cxn>
              <a:cxn ang="0">
                <a:pos x="48" y="4"/>
              </a:cxn>
              <a:cxn ang="0">
                <a:pos x="38" y="10"/>
              </a:cxn>
              <a:cxn ang="0">
                <a:pos x="30" y="14"/>
              </a:cxn>
              <a:cxn ang="0">
                <a:pos x="22" y="14"/>
              </a:cxn>
              <a:cxn ang="0">
                <a:pos x="10" y="16"/>
              </a:cxn>
              <a:cxn ang="0">
                <a:pos x="0" y="14"/>
              </a:cxn>
              <a:cxn ang="0">
                <a:pos x="14" y="6"/>
              </a:cxn>
            </a:cxnLst>
            <a:rect l="0" t="0" r="r" b="b"/>
            <a:pathLst>
              <a:path w="50" h="16">
                <a:moveTo>
                  <a:pt x="14" y="6"/>
                </a:moveTo>
                <a:lnTo>
                  <a:pt x="14" y="6"/>
                </a:lnTo>
                <a:lnTo>
                  <a:pt x="16" y="8"/>
                </a:lnTo>
                <a:lnTo>
                  <a:pt x="24" y="8"/>
                </a:lnTo>
                <a:lnTo>
                  <a:pt x="36" y="6"/>
                </a:lnTo>
                <a:lnTo>
                  <a:pt x="50" y="0"/>
                </a:lnTo>
                <a:lnTo>
                  <a:pt x="50" y="0"/>
                </a:lnTo>
                <a:lnTo>
                  <a:pt x="48" y="4"/>
                </a:lnTo>
                <a:lnTo>
                  <a:pt x="38" y="10"/>
                </a:lnTo>
                <a:lnTo>
                  <a:pt x="30" y="14"/>
                </a:lnTo>
                <a:lnTo>
                  <a:pt x="22" y="14"/>
                </a:lnTo>
                <a:lnTo>
                  <a:pt x="10" y="16"/>
                </a:lnTo>
                <a:lnTo>
                  <a:pt x="0" y="14"/>
                </a:lnTo>
                <a:lnTo>
                  <a:pt x="1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Freeform 207"/>
          <p:cNvSpPr>
            <a:spLocks/>
          </p:cNvSpPr>
          <p:nvPr/>
        </p:nvSpPr>
        <p:spPr bwMode="auto">
          <a:xfrm>
            <a:off x="6421870" y="2723506"/>
            <a:ext cx="217055" cy="80442"/>
          </a:xfrm>
          <a:custGeom>
            <a:avLst/>
            <a:gdLst/>
            <a:ahLst/>
            <a:cxnLst>
              <a:cxn ang="0">
                <a:pos x="64" y="24"/>
              </a:cxn>
              <a:cxn ang="0">
                <a:pos x="64" y="24"/>
              </a:cxn>
              <a:cxn ang="0">
                <a:pos x="58" y="18"/>
              </a:cxn>
              <a:cxn ang="0">
                <a:pos x="54" y="14"/>
              </a:cxn>
              <a:cxn ang="0">
                <a:pos x="46" y="8"/>
              </a:cxn>
              <a:cxn ang="0">
                <a:pos x="38" y="4"/>
              </a:cxn>
              <a:cxn ang="0">
                <a:pos x="28" y="0"/>
              </a:cxn>
              <a:cxn ang="0">
                <a:pos x="16" y="2"/>
              </a:cxn>
              <a:cxn ang="0">
                <a:pos x="2" y="8"/>
              </a:cxn>
              <a:cxn ang="0">
                <a:pos x="2" y="8"/>
              </a:cxn>
              <a:cxn ang="0">
                <a:pos x="0" y="10"/>
              </a:cxn>
              <a:cxn ang="0">
                <a:pos x="0" y="12"/>
              </a:cxn>
              <a:cxn ang="0">
                <a:pos x="4" y="10"/>
              </a:cxn>
              <a:cxn ang="0">
                <a:pos x="4" y="10"/>
              </a:cxn>
              <a:cxn ang="0">
                <a:pos x="12" y="6"/>
              </a:cxn>
              <a:cxn ang="0">
                <a:pos x="18" y="6"/>
              </a:cxn>
              <a:cxn ang="0">
                <a:pos x="26" y="4"/>
              </a:cxn>
              <a:cxn ang="0">
                <a:pos x="34" y="4"/>
              </a:cxn>
              <a:cxn ang="0">
                <a:pos x="44" y="8"/>
              </a:cxn>
              <a:cxn ang="0">
                <a:pos x="54" y="14"/>
              </a:cxn>
              <a:cxn ang="0">
                <a:pos x="64" y="24"/>
              </a:cxn>
              <a:cxn ang="0">
                <a:pos x="64" y="24"/>
              </a:cxn>
            </a:cxnLst>
            <a:rect l="0" t="0" r="r" b="b"/>
            <a:pathLst>
              <a:path w="64" h="24">
                <a:moveTo>
                  <a:pt x="64" y="24"/>
                </a:moveTo>
                <a:lnTo>
                  <a:pt x="64" y="24"/>
                </a:lnTo>
                <a:lnTo>
                  <a:pt x="58" y="18"/>
                </a:lnTo>
                <a:lnTo>
                  <a:pt x="54" y="14"/>
                </a:lnTo>
                <a:lnTo>
                  <a:pt x="46" y="8"/>
                </a:lnTo>
                <a:lnTo>
                  <a:pt x="38" y="4"/>
                </a:lnTo>
                <a:lnTo>
                  <a:pt x="28" y="0"/>
                </a:lnTo>
                <a:lnTo>
                  <a:pt x="16" y="2"/>
                </a:lnTo>
                <a:lnTo>
                  <a:pt x="2" y="8"/>
                </a:lnTo>
                <a:lnTo>
                  <a:pt x="2" y="8"/>
                </a:lnTo>
                <a:lnTo>
                  <a:pt x="0" y="10"/>
                </a:lnTo>
                <a:lnTo>
                  <a:pt x="0" y="12"/>
                </a:lnTo>
                <a:lnTo>
                  <a:pt x="4" y="10"/>
                </a:lnTo>
                <a:lnTo>
                  <a:pt x="4" y="10"/>
                </a:lnTo>
                <a:lnTo>
                  <a:pt x="12" y="6"/>
                </a:lnTo>
                <a:lnTo>
                  <a:pt x="18" y="6"/>
                </a:lnTo>
                <a:lnTo>
                  <a:pt x="26" y="4"/>
                </a:lnTo>
                <a:lnTo>
                  <a:pt x="34" y="4"/>
                </a:lnTo>
                <a:lnTo>
                  <a:pt x="44" y="8"/>
                </a:lnTo>
                <a:lnTo>
                  <a:pt x="54" y="14"/>
                </a:lnTo>
                <a:lnTo>
                  <a:pt x="64" y="24"/>
                </a:lnTo>
                <a:lnTo>
                  <a:pt x="64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Freeform 208"/>
          <p:cNvSpPr>
            <a:spLocks/>
          </p:cNvSpPr>
          <p:nvPr/>
        </p:nvSpPr>
        <p:spPr bwMode="auto">
          <a:xfrm>
            <a:off x="6849197" y="3011756"/>
            <a:ext cx="142442" cy="415616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6" y="0"/>
              </a:cxn>
              <a:cxn ang="0">
                <a:pos x="36" y="10"/>
              </a:cxn>
              <a:cxn ang="0">
                <a:pos x="32" y="30"/>
              </a:cxn>
              <a:cxn ang="0">
                <a:pos x="28" y="44"/>
              </a:cxn>
              <a:cxn ang="0">
                <a:pos x="22" y="58"/>
              </a:cxn>
              <a:cxn ang="0">
                <a:pos x="12" y="70"/>
              </a:cxn>
              <a:cxn ang="0">
                <a:pos x="0" y="82"/>
              </a:cxn>
              <a:cxn ang="0">
                <a:pos x="12" y="124"/>
              </a:cxn>
              <a:cxn ang="0">
                <a:pos x="12" y="124"/>
              </a:cxn>
              <a:cxn ang="0">
                <a:pos x="18" y="114"/>
              </a:cxn>
              <a:cxn ang="0">
                <a:pos x="24" y="104"/>
              </a:cxn>
              <a:cxn ang="0">
                <a:pos x="32" y="90"/>
              </a:cxn>
              <a:cxn ang="0">
                <a:pos x="38" y="72"/>
              </a:cxn>
              <a:cxn ang="0">
                <a:pos x="40" y="50"/>
              </a:cxn>
              <a:cxn ang="0">
                <a:pos x="42" y="26"/>
              </a:cxn>
              <a:cxn ang="0">
                <a:pos x="40" y="14"/>
              </a:cxn>
              <a:cxn ang="0">
                <a:pos x="36" y="0"/>
              </a:cxn>
              <a:cxn ang="0">
                <a:pos x="36" y="0"/>
              </a:cxn>
            </a:cxnLst>
            <a:rect l="0" t="0" r="r" b="b"/>
            <a:pathLst>
              <a:path w="42" h="124">
                <a:moveTo>
                  <a:pt x="36" y="0"/>
                </a:moveTo>
                <a:lnTo>
                  <a:pt x="36" y="0"/>
                </a:lnTo>
                <a:lnTo>
                  <a:pt x="36" y="10"/>
                </a:lnTo>
                <a:lnTo>
                  <a:pt x="32" y="30"/>
                </a:lnTo>
                <a:lnTo>
                  <a:pt x="28" y="44"/>
                </a:lnTo>
                <a:lnTo>
                  <a:pt x="22" y="58"/>
                </a:lnTo>
                <a:lnTo>
                  <a:pt x="12" y="70"/>
                </a:lnTo>
                <a:lnTo>
                  <a:pt x="0" y="82"/>
                </a:lnTo>
                <a:lnTo>
                  <a:pt x="12" y="124"/>
                </a:lnTo>
                <a:lnTo>
                  <a:pt x="12" y="124"/>
                </a:lnTo>
                <a:lnTo>
                  <a:pt x="18" y="114"/>
                </a:lnTo>
                <a:lnTo>
                  <a:pt x="24" y="104"/>
                </a:lnTo>
                <a:lnTo>
                  <a:pt x="32" y="90"/>
                </a:lnTo>
                <a:lnTo>
                  <a:pt x="38" y="72"/>
                </a:lnTo>
                <a:lnTo>
                  <a:pt x="40" y="50"/>
                </a:lnTo>
                <a:lnTo>
                  <a:pt x="42" y="26"/>
                </a:lnTo>
                <a:lnTo>
                  <a:pt x="40" y="14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Freeform 209"/>
          <p:cNvSpPr>
            <a:spLocks/>
          </p:cNvSpPr>
          <p:nvPr/>
        </p:nvSpPr>
        <p:spPr bwMode="auto">
          <a:xfrm>
            <a:off x="6360824" y="2368222"/>
            <a:ext cx="291667" cy="315063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0"/>
              </a:cxn>
              <a:cxn ang="0">
                <a:pos x="18" y="8"/>
              </a:cxn>
              <a:cxn ang="0">
                <a:pos x="20" y="20"/>
              </a:cxn>
              <a:cxn ang="0">
                <a:pos x="26" y="32"/>
              </a:cxn>
              <a:cxn ang="0">
                <a:pos x="34" y="46"/>
              </a:cxn>
              <a:cxn ang="0">
                <a:pos x="46" y="62"/>
              </a:cxn>
              <a:cxn ang="0">
                <a:pos x="64" y="78"/>
              </a:cxn>
              <a:cxn ang="0">
                <a:pos x="86" y="94"/>
              </a:cxn>
              <a:cxn ang="0">
                <a:pos x="86" y="94"/>
              </a:cxn>
              <a:cxn ang="0">
                <a:pos x="72" y="90"/>
              </a:cxn>
              <a:cxn ang="0">
                <a:pos x="60" y="84"/>
              </a:cxn>
              <a:cxn ang="0">
                <a:pos x="44" y="76"/>
              </a:cxn>
              <a:cxn ang="0">
                <a:pos x="28" y="64"/>
              </a:cxn>
              <a:cxn ang="0">
                <a:pos x="14" y="52"/>
              </a:cxn>
              <a:cxn ang="0">
                <a:pos x="8" y="44"/>
              </a:cxn>
              <a:cxn ang="0">
                <a:pos x="4" y="36"/>
              </a:cxn>
              <a:cxn ang="0">
                <a:pos x="2" y="26"/>
              </a:cxn>
              <a:cxn ang="0">
                <a:pos x="0" y="16"/>
              </a:cxn>
              <a:cxn ang="0">
                <a:pos x="18" y="0"/>
              </a:cxn>
            </a:cxnLst>
            <a:rect l="0" t="0" r="r" b="b"/>
            <a:pathLst>
              <a:path w="86" h="94">
                <a:moveTo>
                  <a:pt x="18" y="0"/>
                </a:moveTo>
                <a:lnTo>
                  <a:pt x="18" y="0"/>
                </a:lnTo>
                <a:lnTo>
                  <a:pt x="18" y="8"/>
                </a:lnTo>
                <a:lnTo>
                  <a:pt x="20" y="20"/>
                </a:lnTo>
                <a:lnTo>
                  <a:pt x="26" y="32"/>
                </a:lnTo>
                <a:lnTo>
                  <a:pt x="34" y="46"/>
                </a:lnTo>
                <a:lnTo>
                  <a:pt x="46" y="62"/>
                </a:lnTo>
                <a:lnTo>
                  <a:pt x="64" y="78"/>
                </a:lnTo>
                <a:lnTo>
                  <a:pt x="86" y="94"/>
                </a:lnTo>
                <a:lnTo>
                  <a:pt x="86" y="94"/>
                </a:lnTo>
                <a:lnTo>
                  <a:pt x="72" y="90"/>
                </a:lnTo>
                <a:lnTo>
                  <a:pt x="60" y="84"/>
                </a:lnTo>
                <a:lnTo>
                  <a:pt x="44" y="76"/>
                </a:lnTo>
                <a:lnTo>
                  <a:pt x="28" y="64"/>
                </a:lnTo>
                <a:lnTo>
                  <a:pt x="14" y="52"/>
                </a:lnTo>
                <a:lnTo>
                  <a:pt x="8" y="44"/>
                </a:lnTo>
                <a:lnTo>
                  <a:pt x="4" y="36"/>
                </a:lnTo>
                <a:lnTo>
                  <a:pt x="2" y="26"/>
                </a:lnTo>
                <a:lnTo>
                  <a:pt x="0" y="16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Freeform 210"/>
          <p:cNvSpPr>
            <a:spLocks/>
          </p:cNvSpPr>
          <p:nvPr/>
        </p:nvSpPr>
        <p:spPr bwMode="auto">
          <a:xfrm>
            <a:off x="6360824" y="2133600"/>
            <a:ext cx="1058141" cy="1005522"/>
          </a:xfrm>
          <a:custGeom>
            <a:avLst/>
            <a:gdLst/>
            <a:ahLst/>
            <a:cxnLst>
              <a:cxn ang="0">
                <a:pos x="178" y="252"/>
              </a:cxn>
              <a:cxn ang="0">
                <a:pos x="178" y="252"/>
              </a:cxn>
              <a:cxn ang="0">
                <a:pos x="166" y="242"/>
              </a:cxn>
              <a:cxn ang="0">
                <a:pos x="154" y="232"/>
              </a:cxn>
              <a:cxn ang="0">
                <a:pos x="148" y="228"/>
              </a:cxn>
              <a:cxn ang="0">
                <a:pos x="144" y="222"/>
              </a:cxn>
              <a:cxn ang="0">
                <a:pos x="142" y="214"/>
              </a:cxn>
              <a:cxn ang="0">
                <a:pos x="140" y="204"/>
              </a:cxn>
              <a:cxn ang="0">
                <a:pos x="140" y="204"/>
              </a:cxn>
              <a:cxn ang="0">
                <a:pos x="138" y="190"/>
              </a:cxn>
              <a:cxn ang="0">
                <a:pos x="134" y="178"/>
              </a:cxn>
              <a:cxn ang="0">
                <a:pos x="128" y="166"/>
              </a:cxn>
              <a:cxn ang="0">
                <a:pos x="122" y="158"/>
              </a:cxn>
              <a:cxn ang="0">
                <a:pos x="116" y="150"/>
              </a:cxn>
              <a:cxn ang="0">
                <a:pos x="108" y="144"/>
              </a:cxn>
              <a:cxn ang="0">
                <a:pos x="98" y="140"/>
              </a:cxn>
              <a:cxn ang="0">
                <a:pos x="90" y="136"/>
              </a:cxn>
              <a:cxn ang="0">
                <a:pos x="90" y="136"/>
              </a:cxn>
              <a:cxn ang="0">
                <a:pos x="66" y="128"/>
              </a:cxn>
              <a:cxn ang="0">
                <a:pos x="48" y="120"/>
              </a:cxn>
              <a:cxn ang="0">
                <a:pos x="32" y="112"/>
              </a:cxn>
              <a:cxn ang="0">
                <a:pos x="20" y="104"/>
              </a:cxn>
              <a:cxn ang="0">
                <a:pos x="6" y="92"/>
              </a:cxn>
              <a:cxn ang="0">
                <a:pos x="0" y="86"/>
              </a:cxn>
              <a:cxn ang="0">
                <a:pos x="0" y="86"/>
              </a:cxn>
              <a:cxn ang="0">
                <a:pos x="8" y="74"/>
              </a:cxn>
              <a:cxn ang="0">
                <a:pos x="18" y="60"/>
              </a:cxn>
              <a:cxn ang="0">
                <a:pos x="34" y="44"/>
              </a:cxn>
              <a:cxn ang="0">
                <a:pos x="44" y="36"/>
              </a:cxn>
              <a:cxn ang="0">
                <a:pos x="56" y="28"/>
              </a:cxn>
              <a:cxn ang="0">
                <a:pos x="70" y="20"/>
              </a:cxn>
              <a:cxn ang="0">
                <a:pos x="86" y="14"/>
              </a:cxn>
              <a:cxn ang="0">
                <a:pos x="104" y="8"/>
              </a:cxn>
              <a:cxn ang="0">
                <a:pos x="122" y="4"/>
              </a:cxn>
              <a:cxn ang="0">
                <a:pos x="144" y="2"/>
              </a:cxn>
              <a:cxn ang="0">
                <a:pos x="168" y="0"/>
              </a:cxn>
              <a:cxn ang="0">
                <a:pos x="168" y="0"/>
              </a:cxn>
              <a:cxn ang="0">
                <a:pos x="192" y="2"/>
              </a:cxn>
              <a:cxn ang="0">
                <a:pos x="216" y="6"/>
              </a:cxn>
              <a:cxn ang="0">
                <a:pos x="236" y="16"/>
              </a:cxn>
              <a:cxn ang="0">
                <a:pos x="256" y="28"/>
              </a:cxn>
              <a:cxn ang="0">
                <a:pos x="272" y="42"/>
              </a:cxn>
              <a:cxn ang="0">
                <a:pos x="286" y="58"/>
              </a:cxn>
              <a:cxn ang="0">
                <a:pos x="298" y="78"/>
              </a:cxn>
              <a:cxn ang="0">
                <a:pos x="306" y="98"/>
              </a:cxn>
              <a:cxn ang="0">
                <a:pos x="310" y="122"/>
              </a:cxn>
              <a:cxn ang="0">
                <a:pos x="312" y="146"/>
              </a:cxn>
              <a:cxn ang="0">
                <a:pos x="308" y="170"/>
              </a:cxn>
              <a:cxn ang="0">
                <a:pos x="302" y="196"/>
              </a:cxn>
              <a:cxn ang="0">
                <a:pos x="290" y="222"/>
              </a:cxn>
              <a:cxn ang="0">
                <a:pos x="274" y="248"/>
              </a:cxn>
              <a:cxn ang="0">
                <a:pos x="252" y="274"/>
              </a:cxn>
              <a:cxn ang="0">
                <a:pos x="226" y="300"/>
              </a:cxn>
              <a:cxn ang="0">
                <a:pos x="226" y="300"/>
              </a:cxn>
              <a:cxn ang="0">
                <a:pos x="210" y="284"/>
              </a:cxn>
              <a:cxn ang="0">
                <a:pos x="196" y="268"/>
              </a:cxn>
              <a:cxn ang="0">
                <a:pos x="178" y="252"/>
              </a:cxn>
              <a:cxn ang="0">
                <a:pos x="178" y="252"/>
              </a:cxn>
            </a:cxnLst>
            <a:rect l="0" t="0" r="r" b="b"/>
            <a:pathLst>
              <a:path w="312" h="300">
                <a:moveTo>
                  <a:pt x="178" y="252"/>
                </a:moveTo>
                <a:lnTo>
                  <a:pt x="178" y="252"/>
                </a:lnTo>
                <a:lnTo>
                  <a:pt x="166" y="242"/>
                </a:lnTo>
                <a:lnTo>
                  <a:pt x="154" y="232"/>
                </a:lnTo>
                <a:lnTo>
                  <a:pt x="148" y="228"/>
                </a:lnTo>
                <a:lnTo>
                  <a:pt x="144" y="222"/>
                </a:lnTo>
                <a:lnTo>
                  <a:pt x="142" y="214"/>
                </a:lnTo>
                <a:lnTo>
                  <a:pt x="140" y="204"/>
                </a:lnTo>
                <a:lnTo>
                  <a:pt x="140" y="204"/>
                </a:lnTo>
                <a:lnTo>
                  <a:pt x="138" y="190"/>
                </a:lnTo>
                <a:lnTo>
                  <a:pt x="134" y="178"/>
                </a:lnTo>
                <a:lnTo>
                  <a:pt x="128" y="166"/>
                </a:lnTo>
                <a:lnTo>
                  <a:pt x="122" y="158"/>
                </a:lnTo>
                <a:lnTo>
                  <a:pt x="116" y="150"/>
                </a:lnTo>
                <a:lnTo>
                  <a:pt x="108" y="144"/>
                </a:lnTo>
                <a:lnTo>
                  <a:pt x="98" y="140"/>
                </a:lnTo>
                <a:lnTo>
                  <a:pt x="90" y="136"/>
                </a:lnTo>
                <a:lnTo>
                  <a:pt x="90" y="136"/>
                </a:lnTo>
                <a:lnTo>
                  <a:pt x="66" y="128"/>
                </a:lnTo>
                <a:lnTo>
                  <a:pt x="48" y="120"/>
                </a:lnTo>
                <a:lnTo>
                  <a:pt x="32" y="112"/>
                </a:lnTo>
                <a:lnTo>
                  <a:pt x="20" y="104"/>
                </a:lnTo>
                <a:lnTo>
                  <a:pt x="6" y="92"/>
                </a:lnTo>
                <a:lnTo>
                  <a:pt x="0" y="86"/>
                </a:lnTo>
                <a:lnTo>
                  <a:pt x="0" y="86"/>
                </a:lnTo>
                <a:lnTo>
                  <a:pt x="8" y="74"/>
                </a:lnTo>
                <a:lnTo>
                  <a:pt x="18" y="60"/>
                </a:lnTo>
                <a:lnTo>
                  <a:pt x="34" y="44"/>
                </a:lnTo>
                <a:lnTo>
                  <a:pt x="44" y="36"/>
                </a:lnTo>
                <a:lnTo>
                  <a:pt x="56" y="28"/>
                </a:lnTo>
                <a:lnTo>
                  <a:pt x="70" y="20"/>
                </a:lnTo>
                <a:lnTo>
                  <a:pt x="86" y="14"/>
                </a:lnTo>
                <a:lnTo>
                  <a:pt x="104" y="8"/>
                </a:lnTo>
                <a:lnTo>
                  <a:pt x="122" y="4"/>
                </a:lnTo>
                <a:lnTo>
                  <a:pt x="144" y="2"/>
                </a:lnTo>
                <a:lnTo>
                  <a:pt x="168" y="0"/>
                </a:lnTo>
                <a:lnTo>
                  <a:pt x="168" y="0"/>
                </a:lnTo>
                <a:lnTo>
                  <a:pt x="192" y="2"/>
                </a:lnTo>
                <a:lnTo>
                  <a:pt x="216" y="6"/>
                </a:lnTo>
                <a:lnTo>
                  <a:pt x="236" y="16"/>
                </a:lnTo>
                <a:lnTo>
                  <a:pt x="256" y="28"/>
                </a:lnTo>
                <a:lnTo>
                  <a:pt x="272" y="42"/>
                </a:lnTo>
                <a:lnTo>
                  <a:pt x="286" y="58"/>
                </a:lnTo>
                <a:lnTo>
                  <a:pt x="298" y="78"/>
                </a:lnTo>
                <a:lnTo>
                  <a:pt x="306" y="98"/>
                </a:lnTo>
                <a:lnTo>
                  <a:pt x="310" y="122"/>
                </a:lnTo>
                <a:lnTo>
                  <a:pt x="312" y="146"/>
                </a:lnTo>
                <a:lnTo>
                  <a:pt x="308" y="170"/>
                </a:lnTo>
                <a:lnTo>
                  <a:pt x="302" y="196"/>
                </a:lnTo>
                <a:lnTo>
                  <a:pt x="290" y="222"/>
                </a:lnTo>
                <a:lnTo>
                  <a:pt x="274" y="248"/>
                </a:lnTo>
                <a:lnTo>
                  <a:pt x="252" y="274"/>
                </a:lnTo>
                <a:lnTo>
                  <a:pt x="226" y="300"/>
                </a:lnTo>
                <a:lnTo>
                  <a:pt x="226" y="300"/>
                </a:lnTo>
                <a:lnTo>
                  <a:pt x="210" y="284"/>
                </a:lnTo>
                <a:lnTo>
                  <a:pt x="196" y="268"/>
                </a:lnTo>
                <a:lnTo>
                  <a:pt x="178" y="252"/>
                </a:lnTo>
                <a:lnTo>
                  <a:pt x="178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Freeform 211"/>
          <p:cNvSpPr>
            <a:spLocks/>
          </p:cNvSpPr>
          <p:nvPr/>
        </p:nvSpPr>
        <p:spPr bwMode="auto">
          <a:xfrm>
            <a:off x="6842414" y="2763727"/>
            <a:ext cx="237403" cy="254732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6" y="24"/>
              </a:cxn>
              <a:cxn ang="0">
                <a:pos x="4" y="32"/>
              </a:cxn>
              <a:cxn ang="0">
                <a:pos x="0" y="40"/>
              </a:cxn>
              <a:cxn ang="0">
                <a:pos x="0" y="48"/>
              </a:cxn>
              <a:cxn ang="0">
                <a:pos x="0" y="54"/>
              </a:cxn>
              <a:cxn ang="0">
                <a:pos x="2" y="60"/>
              </a:cxn>
              <a:cxn ang="0">
                <a:pos x="4" y="66"/>
              </a:cxn>
              <a:cxn ang="0">
                <a:pos x="8" y="70"/>
              </a:cxn>
              <a:cxn ang="0">
                <a:pos x="14" y="74"/>
              </a:cxn>
              <a:cxn ang="0">
                <a:pos x="14" y="74"/>
              </a:cxn>
              <a:cxn ang="0">
                <a:pos x="20" y="76"/>
              </a:cxn>
              <a:cxn ang="0">
                <a:pos x="26" y="76"/>
              </a:cxn>
              <a:cxn ang="0">
                <a:pos x="32" y="76"/>
              </a:cxn>
              <a:cxn ang="0">
                <a:pos x="40" y="74"/>
              </a:cxn>
              <a:cxn ang="0">
                <a:pos x="46" y="70"/>
              </a:cxn>
              <a:cxn ang="0">
                <a:pos x="52" y="64"/>
              </a:cxn>
              <a:cxn ang="0">
                <a:pos x="58" y="58"/>
              </a:cxn>
              <a:cxn ang="0">
                <a:pos x="64" y="52"/>
              </a:cxn>
              <a:cxn ang="0">
                <a:pos x="64" y="52"/>
              </a:cxn>
              <a:cxn ang="0">
                <a:pos x="66" y="44"/>
              </a:cxn>
              <a:cxn ang="0">
                <a:pos x="70" y="36"/>
              </a:cxn>
              <a:cxn ang="0">
                <a:pos x="70" y="28"/>
              </a:cxn>
              <a:cxn ang="0">
                <a:pos x="70" y="22"/>
              </a:cxn>
              <a:cxn ang="0">
                <a:pos x="68" y="16"/>
              </a:cxn>
              <a:cxn ang="0">
                <a:pos x="66" y="10"/>
              </a:cxn>
              <a:cxn ang="0">
                <a:pos x="62" y="6"/>
              </a:cxn>
              <a:cxn ang="0">
                <a:pos x="56" y="2"/>
              </a:cxn>
              <a:cxn ang="0">
                <a:pos x="56" y="2"/>
              </a:cxn>
              <a:cxn ang="0">
                <a:pos x="50" y="0"/>
              </a:cxn>
              <a:cxn ang="0">
                <a:pos x="44" y="0"/>
              </a:cxn>
              <a:cxn ang="0">
                <a:pos x="36" y="0"/>
              </a:cxn>
              <a:cxn ang="0">
                <a:pos x="30" y="2"/>
              </a:cxn>
              <a:cxn ang="0">
                <a:pos x="24" y="6"/>
              </a:cxn>
              <a:cxn ang="0">
                <a:pos x="18" y="12"/>
              </a:cxn>
              <a:cxn ang="0">
                <a:pos x="12" y="18"/>
              </a:cxn>
              <a:cxn ang="0">
                <a:pos x="6" y="24"/>
              </a:cxn>
              <a:cxn ang="0">
                <a:pos x="6" y="24"/>
              </a:cxn>
            </a:cxnLst>
            <a:rect l="0" t="0" r="r" b="b"/>
            <a:pathLst>
              <a:path w="70" h="76">
                <a:moveTo>
                  <a:pt x="6" y="24"/>
                </a:moveTo>
                <a:lnTo>
                  <a:pt x="6" y="24"/>
                </a:lnTo>
                <a:lnTo>
                  <a:pt x="4" y="32"/>
                </a:lnTo>
                <a:lnTo>
                  <a:pt x="0" y="40"/>
                </a:lnTo>
                <a:lnTo>
                  <a:pt x="0" y="48"/>
                </a:lnTo>
                <a:lnTo>
                  <a:pt x="0" y="54"/>
                </a:lnTo>
                <a:lnTo>
                  <a:pt x="2" y="60"/>
                </a:lnTo>
                <a:lnTo>
                  <a:pt x="4" y="66"/>
                </a:lnTo>
                <a:lnTo>
                  <a:pt x="8" y="70"/>
                </a:lnTo>
                <a:lnTo>
                  <a:pt x="14" y="74"/>
                </a:lnTo>
                <a:lnTo>
                  <a:pt x="14" y="74"/>
                </a:lnTo>
                <a:lnTo>
                  <a:pt x="20" y="76"/>
                </a:lnTo>
                <a:lnTo>
                  <a:pt x="26" y="76"/>
                </a:lnTo>
                <a:lnTo>
                  <a:pt x="32" y="76"/>
                </a:lnTo>
                <a:lnTo>
                  <a:pt x="40" y="74"/>
                </a:lnTo>
                <a:lnTo>
                  <a:pt x="46" y="70"/>
                </a:lnTo>
                <a:lnTo>
                  <a:pt x="52" y="64"/>
                </a:lnTo>
                <a:lnTo>
                  <a:pt x="58" y="58"/>
                </a:lnTo>
                <a:lnTo>
                  <a:pt x="64" y="52"/>
                </a:lnTo>
                <a:lnTo>
                  <a:pt x="64" y="52"/>
                </a:lnTo>
                <a:lnTo>
                  <a:pt x="66" y="44"/>
                </a:lnTo>
                <a:lnTo>
                  <a:pt x="70" y="36"/>
                </a:lnTo>
                <a:lnTo>
                  <a:pt x="70" y="28"/>
                </a:lnTo>
                <a:lnTo>
                  <a:pt x="70" y="22"/>
                </a:lnTo>
                <a:lnTo>
                  <a:pt x="68" y="16"/>
                </a:lnTo>
                <a:lnTo>
                  <a:pt x="66" y="10"/>
                </a:lnTo>
                <a:lnTo>
                  <a:pt x="62" y="6"/>
                </a:lnTo>
                <a:lnTo>
                  <a:pt x="56" y="2"/>
                </a:lnTo>
                <a:lnTo>
                  <a:pt x="56" y="2"/>
                </a:lnTo>
                <a:lnTo>
                  <a:pt x="50" y="0"/>
                </a:lnTo>
                <a:lnTo>
                  <a:pt x="44" y="0"/>
                </a:lnTo>
                <a:lnTo>
                  <a:pt x="36" y="0"/>
                </a:lnTo>
                <a:lnTo>
                  <a:pt x="30" y="2"/>
                </a:lnTo>
                <a:lnTo>
                  <a:pt x="24" y="6"/>
                </a:lnTo>
                <a:lnTo>
                  <a:pt x="18" y="12"/>
                </a:lnTo>
                <a:lnTo>
                  <a:pt x="12" y="18"/>
                </a:lnTo>
                <a:lnTo>
                  <a:pt x="6" y="24"/>
                </a:lnTo>
                <a:lnTo>
                  <a:pt x="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Freeform 212"/>
          <p:cNvSpPr>
            <a:spLocks/>
          </p:cNvSpPr>
          <p:nvPr/>
        </p:nvSpPr>
        <p:spPr bwMode="auto">
          <a:xfrm>
            <a:off x="6923809" y="2797244"/>
            <a:ext cx="88178" cy="194401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0" y="20"/>
              </a:cxn>
              <a:cxn ang="0">
                <a:pos x="4" y="14"/>
              </a:cxn>
              <a:cxn ang="0">
                <a:pos x="8" y="8"/>
              </a:cxn>
              <a:cxn ang="0">
                <a:pos x="12" y="2"/>
              </a:cxn>
              <a:cxn ang="0">
                <a:pos x="18" y="0"/>
              </a:cxn>
              <a:cxn ang="0">
                <a:pos x="20" y="0"/>
              </a:cxn>
              <a:cxn ang="0">
                <a:pos x="22" y="2"/>
              </a:cxn>
              <a:cxn ang="0">
                <a:pos x="24" y="10"/>
              </a:cxn>
              <a:cxn ang="0">
                <a:pos x="26" y="26"/>
              </a:cxn>
              <a:cxn ang="0">
                <a:pos x="16" y="18"/>
              </a:cxn>
              <a:cxn ang="0">
                <a:pos x="16" y="18"/>
              </a:cxn>
              <a:cxn ang="0">
                <a:pos x="18" y="22"/>
              </a:cxn>
              <a:cxn ang="0">
                <a:pos x="18" y="34"/>
              </a:cxn>
              <a:cxn ang="0">
                <a:pos x="18" y="40"/>
              </a:cxn>
              <a:cxn ang="0">
                <a:pos x="14" y="46"/>
              </a:cxn>
              <a:cxn ang="0">
                <a:pos x="10" y="52"/>
              </a:cxn>
              <a:cxn ang="0">
                <a:pos x="0" y="58"/>
              </a:cxn>
              <a:cxn ang="0">
                <a:pos x="0" y="58"/>
              </a:cxn>
              <a:cxn ang="0">
                <a:pos x="4" y="50"/>
              </a:cxn>
              <a:cxn ang="0">
                <a:pos x="10" y="36"/>
              </a:cxn>
              <a:cxn ang="0">
                <a:pos x="12" y="28"/>
              </a:cxn>
              <a:cxn ang="0">
                <a:pos x="12" y="22"/>
              </a:cxn>
              <a:cxn ang="0">
                <a:pos x="10" y="20"/>
              </a:cxn>
              <a:cxn ang="0">
                <a:pos x="8" y="20"/>
              </a:cxn>
              <a:cxn ang="0">
                <a:pos x="0" y="20"/>
              </a:cxn>
              <a:cxn ang="0">
                <a:pos x="0" y="20"/>
              </a:cxn>
            </a:cxnLst>
            <a:rect l="0" t="0" r="r" b="b"/>
            <a:pathLst>
              <a:path w="26" h="58">
                <a:moveTo>
                  <a:pt x="0" y="20"/>
                </a:moveTo>
                <a:lnTo>
                  <a:pt x="0" y="20"/>
                </a:lnTo>
                <a:lnTo>
                  <a:pt x="4" y="14"/>
                </a:lnTo>
                <a:lnTo>
                  <a:pt x="8" y="8"/>
                </a:lnTo>
                <a:lnTo>
                  <a:pt x="12" y="2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4" y="10"/>
                </a:lnTo>
                <a:lnTo>
                  <a:pt x="26" y="26"/>
                </a:lnTo>
                <a:lnTo>
                  <a:pt x="16" y="18"/>
                </a:lnTo>
                <a:lnTo>
                  <a:pt x="16" y="18"/>
                </a:lnTo>
                <a:lnTo>
                  <a:pt x="18" y="22"/>
                </a:lnTo>
                <a:lnTo>
                  <a:pt x="18" y="34"/>
                </a:lnTo>
                <a:lnTo>
                  <a:pt x="18" y="40"/>
                </a:lnTo>
                <a:lnTo>
                  <a:pt x="14" y="46"/>
                </a:lnTo>
                <a:lnTo>
                  <a:pt x="10" y="52"/>
                </a:lnTo>
                <a:lnTo>
                  <a:pt x="0" y="58"/>
                </a:lnTo>
                <a:lnTo>
                  <a:pt x="0" y="58"/>
                </a:lnTo>
                <a:lnTo>
                  <a:pt x="4" y="50"/>
                </a:lnTo>
                <a:lnTo>
                  <a:pt x="10" y="36"/>
                </a:lnTo>
                <a:lnTo>
                  <a:pt x="12" y="28"/>
                </a:lnTo>
                <a:lnTo>
                  <a:pt x="12" y="22"/>
                </a:lnTo>
                <a:lnTo>
                  <a:pt x="10" y="20"/>
                </a:lnTo>
                <a:lnTo>
                  <a:pt x="8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Freeform 213"/>
          <p:cNvSpPr>
            <a:spLocks/>
          </p:cNvSpPr>
          <p:nvPr/>
        </p:nvSpPr>
        <p:spPr bwMode="auto">
          <a:xfrm>
            <a:off x="6387956" y="2381629"/>
            <a:ext cx="1003878" cy="4089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18" y="6"/>
              </a:cxn>
              <a:cxn ang="0">
                <a:pos x="34" y="14"/>
              </a:cxn>
              <a:cxn ang="0">
                <a:pos x="64" y="30"/>
              </a:cxn>
              <a:cxn ang="0">
                <a:pos x="64" y="30"/>
              </a:cxn>
              <a:cxn ang="0">
                <a:pos x="108" y="50"/>
              </a:cxn>
              <a:cxn ang="0">
                <a:pos x="154" y="70"/>
              </a:cxn>
              <a:cxn ang="0">
                <a:pos x="154" y="70"/>
              </a:cxn>
              <a:cxn ang="0">
                <a:pos x="224" y="96"/>
              </a:cxn>
              <a:cxn ang="0">
                <a:pos x="294" y="120"/>
              </a:cxn>
              <a:cxn ang="0">
                <a:pos x="294" y="120"/>
              </a:cxn>
              <a:cxn ang="0">
                <a:pos x="296" y="122"/>
              </a:cxn>
              <a:cxn ang="0">
                <a:pos x="296" y="122"/>
              </a:cxn>
              <a:cxn ang="0">
                <a:pos x="296" y="122"/>
              </a:cxn>
              <a:cxn ang="0">
                <a:pos x="262" y="112"/>
              </a:cxn>
              <a:cxn ang="0">
                <a:pos x="230" y="102"/>
              </a:cxn>
              <a:cxn ang="0">
                <a:pos x="166" y="78"/>
              </a:cxn>
              <a:cxn ang="0">
                <a:pos x="166" y="78"/>
              </a:cxn>
              <a:cxn ang="0">
                <a:pos x="126" y="60"/>
              </a:cxn>
              <a:cxn ang="0">
                <a:pos x="84" y="42"/>
              </a:cxn>
              <a:cxn ang="0">
                <a:pos x="84" y="42"/>
              </a:cxn>
              <a:cxn ang="0">
                <a:pos x="64" y="30"/>
              </a:cxn>
              <a:cxn ang="0">
                <a:pos x="44" y="20"/>
              </a:cxn>
              <a:cxn ang="0">
                <a:pos x="24" y="10"/>
              </a:cxn>
              <a:cxn ang="0">
                <a:pos x="12" y="6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96" h="122">
                <a:moveTo>
                  <a:pt x="2" y="0"/>
                </a:moveTo>
                <a:lnTo>
                  <a:pt x="2" y="0"/>
                </a:lnTo>
                <a:lnTo>
                  <a:pt x="18" y="6"/>
                </a:lnTo>
                <a:lnTo>
                  <a:pt x="34" y="14"/>
                </a:lnTo>
                <a:lnTo>
                  <a:pt x="64" y="30"/>
                </a:lnTo>
                <a:lnTo>
                  <a:pt x="64" y="30"/>
                </a:lnTo>
                <a:lnTo>
                  <a:pt x="108" y="50"/>
                </a:lnTo>
                <a:lnTo>
                  <a:pt x="154" y="70"/>
                </a:lnTo>
                <a:lnTo>
                  <a:pt x="154" y="70"/>
                </a:lnTo>
                <a:lnTo>
                  <a:pt x="224" y="96"/>
                </a:lnTo>
                <a:lnTo>
                  <a:pt x="294" y="120"/>
                </a:lnTo>
                <a:lnTo>
                  <a:pt x="294" y="120"/>
                </a:lnTo>
                <a:lnTo>
                  <a:pt x="296" y="122"/>
                </a:lnTo>
                <a:lnTo>
                  <a:pt x="296" y="122"/>
                </a:lnTo>
                <a:lnTo>
                  <a:pt x="296" y="122"/>
                </a:lnTo>
                <a:lnTo>
                  <a:pt x="262" y="112"/>
                </a:lnTo>
                <a:lnTo>
                  <a:pt x="230" y="102"/>
                </a:lnTo>
                <a:lnTo>
                  <a:pt x="166" y="78"/>
                </a:lnTo>
                <a:lnTo>
                  <a:pt x="166" y="78"/>
                </a:lnTo>
                <a:lnTo>
                  <a:pt x="126" y="60"/>
                </a:lnTo>
                <a:lnTo>
                  <a:pt x="84" y="42"/>
                </a:lnTo>
                <a:lnTo>
                  <a:pt x="84" y="42"/>
                </a:lnTo>
                <a:lnTo>
                  <a:pt x="64" y="30"/>
                </a:lnTo>
                <a:lnTo>
                  <a:pt x="44" y="20"/>
                </a:lnTo>
                <a:lnTo>
                  <a:pt x="24" y="10"/>
                </a:lnTo>
                <a:lnTo>
                  <a:pt x="12" y="6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Freeform 214"/>
          <p:cNvSpPr>
            <a:spLocks/>
          </p:cNvSpPr>
          <p:nvPr/>
        </p:nvSpPr>
        <p:spPr bwMode="auto">
          <a:xfrm>
            <a:off x="6401522" y="2328001"/>
            <a:ext cx="990312" cy="422319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0" y="4"/>
              </a:cxn>
              <a:cxn ang="0">
                <a:pos x="22" y="2"/>
              </a:cxn>
              <a:cxn ang="0">
                <a:pos x="46" y="0"/>
              </a:cxn>
              <a:cxn ang="0">
                <a:pos x="72" y="2"/>
              </a:cxn>
              <a:cxn ang="0">
                <a:pos x="94" y="4"/>
              </a:cxn>
              <a:cxn ang="0">
                <a:pos x="94" y="4"/>
              </a:cxn>
              <a:cxn ang="0">
                <a:pos x="116" y="8"/>
              </a:cxn>
              <a:cxn ang="0">
                <a:pos x="140" y="12"/>
              </a:cxn>
              <a:cxn ang="0">
                <a:pos x="162" y="20"/>
              </a:cxn>
              <a:cxn ang="0">
                <a:pos x="184" y="28"/>
              </a:cxn>
              <a:cxn ang="0">
                <a:pos x="184" y="28"/>
              </a:cxn>
              <a:cxn ang="0">
                <a:pos x="200" y="36"/>
              </a:cxn>
              <a:cxn ang="0">
                <a:pos x="216" y="46"/>
              </a:cxn>
              <a:cxn ang="0">
                <a:pos x="232" y="56"/>
              </a:cxn>
              <a:cxn ang="0">
                <a:pos x="246" y="68"/>
              </a:cxn>
              <a:cxn ang="0">
                <a:pos x="260" y="82"/>
              </a:cxn>
              <a:cxn ang="0">
                <a:pos x="272" y="96"/>
              </a:cxn>
              <a:cxn ang="0">
                <a:pos x="282" y="110"/>
              </a:cxn>
              <a:cxn ang="0">
                <a:pos x="292" y="124"/>
              </a:cxn>
              <a:cxn ang="0">
                <a:pos x="292" y="124"/>
              </a:cxn>
              <a:cxn ang="0">
                <a:pos x="292" y="126"/>
              </a:cxn>
              <a:cxn ang="0">
                <a:pos x="290" y="124"/>
              </a:cxn>
              <a:cxn ang="0">
                <a:pos x="290" y="124"/>
              </a:cxn>
              <a:cxn ang="0">
                <a:pos x="280" y="108"/>
              </a:cxn>
              <a:cxn ang="0">
                <a:pos x="266" y="92"/>
              </a:cxn>
              <a:cxn ang="0">
                <a:pos x="252" y="76"/>
              </a:cxn>
              <a:cxn ang="0">
                <a:pos x="236" y="62"/>
              </a:cxn>
              <a:cxn ang="0">
                <a:pos x="218" y="50"/>
              </a:cxn>
              <a:cxn ang="0">
                <a:pos x="200" y="40"/>
              </a:cxn>
              <a:cxn ang="0">
                <a:pos x="182" y="30"/>
              </a:cxn>
              <a:cxn ang="0">
                <a:pos x="164" y="22"/>
              </a:cxn>
              <a:cxn ang="0">
                <a:pos x="164" y="22"/>
              </a:cxn>
              <a:cxn ang="0">
                <a:pos x="144" y="16"/>
              </a:cxn>
              <a:cxn ang="0">
                <a:pos x="122" y="10"/>
              </a:cxn>
              <a:cxn ang="0">
                <a:pos x="82" y="4"/>
              </a:cxn>
              <a:cxn ang="0">
                <a:pos x="82" y="4"/>
              </a:cxn>
              <a:cxn ang="0">
                <a:pos x="62" y="2"/>
              </a:cxn>
              <a:cxn ang="0">
                <a:pos x="40" y="2"/>
              </a:cxn>
              <a:cxn ang="0">
                <a:pos x="20" y="4"/>
              </a:cxn>
              <a:cxn ang="0">
                <a:pos x="10" y="6"/>
              </a:cxn>
              <a:cxn ang="0">
                <a:pos x="2" y="8"/>
              </a:cxn>
              <a:cxn ang="0">
                <a:pos x="2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92" h="126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2" y="2"/>
                </a:lnTo>
                <a:lnTo>
                  <a:pt x="46" y="0"/>
                </a:lnTo>
                <a:lnTo>
                  <a:pt x="72" y="2"/>
                </a:lnTo>
                <a:lnTo>
                  <a:pt x="94" y="4"/>
                </a:lnTo>
                <a:lnTo>
                  <a:pt x="94" y="4"/>
                </a:lnTo>
                <a:lnTo>
                  <a:pt x="116" y="8"/>
                </a:lnTo>
                <a:lnTo>
                  <a:pt x="140" y="12"/>
                </a:lnTo>
                <a:lnTo>
                  <a:pt x="162" y="20"/>
                </a:lnTo>
                <a:lnTo>
                  <a:pt x="184" y="28"/>
                </a:lnTo>
                <a:lnTo>
                  <a:pt x="184" y="28"/>
                </a:lnTo>
                <a:lnTo>
                  <a:pt x="200" y="36"/>
                </a:lnTo>
                <a:lnTo>
                  <a:pt x="216" y="46"/>
                </a:lnTo>
                <a:lnTo>
                  <a:pt x="232" y="56"/>
                </a:lnTo>
                <a:lnTo>
                  <a:pt x="246" y="68"/>
                </a:lnTo>
                <a:lnTo>
                  <a:pt x="260" y="82"/>
                </a:lnTo>
                <a:lnTo>
                  <a:pt x="272" y="96"/>
                </a:lnTo>
                <a:lnTo>
                  <a:pt x="282" y="110"/>
                </a:lnTo>
                <a:lnTo>
                  <a:pt x="292" y="124"/>
                </a:lnTo>
                <a:lnTo>
                  <a:pt x="292" y="124"/>
                </a:lnTo>
                <a:lnTo>
                  <a:pt x="292" y="126"/>
                </a:lnTo>
                <a:lnTo>
                  <a:pt x="290" y="124"/>
                </a:lnTo>
                <a:lnTo>
                  <a:pt x="290" y="124"/>
                </a:lnTo>
                <a:lnTo>
                  <a:pt x="280" y="108"/>
                </a:lnTo>
                <a:lnTo>
                  <a:pt x="266" y="92"/>
                </a:lnTo>
                <a:lnTo>
                  <a:pt x="252" y="76"/>
                </a:lnTo>
                <a:lnTo>
                  <a:pt x="236" y="62"/>
                </a:lnTo>
                <a:lnTo>
                  <a:pt x="218" y="50"/>
                </a:lnTo>
                <a:lnTo>
                  <a:pt x="200" y="40"/>
                </a:lnTo>
                <a:lnTo>
                  <a:pt x="182" y="30"/>
                </a:lnTo>
                <a:lnTo>
                  <a:pt x="164" y="22"/>
                </a:lnTo>
                <a:lnTo>
                  <a:pt x="164" y="22"/>
                </a:lnTo>
                <a:lnTo>
                  <a:pt x="144" y="16"/>
                </a:lnTo>
                <a:lnTo>
                  <a:pt x="122" y="10"/>
                </a:lnTo>
                <a:lnTo>
                  <a:pt x="82" y="4"/>
                </a:lnTo>
                <a:lnTo>
                  <a:pt x="82" y="4"/>
                </a:lnTo>
                <a:lnTo>
                  <a:pt x="62" y="2"/>
                </a:lnTo>
                <a:lnTo>
                  <a:pt x="40" y="2"/>
                </a:lnTo>
                <a:lnTo>
                  <a:pt x="20" y="4"/>
                </a:lnTo>
                <a:lnTo>
                  <a:pt x="10" y="6"/>
                </a:ln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Freeform 215"/>
          <p:cNvSpPr>
            <a:spLocks/>
          </p:cNvSpPr>
          <p:nvPr/>
        </p:nvSpPr>
        <p:spPr bwMode="auto">
          <a:xfrm>
            <a:off x="6537181" y="2214042"/>
            <a:ext cx="861436" cy="415616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0" y="4"/>
              </a:cxn>
              <a:cxn ang="0">
                <a:pos x="20" y="2"/>
              </a:cxn>
              <a:cxn ang="0">
                <a:pos x="40" y="0"/>
              </a:cxn>
              <a:cxn ang="0">
                <a:pos x="62" y="2"/>
              </a:cxn>
              <a:cxn ang="0">
                <a:pos x="82" y="4"/>
              </a:cxn>
              <a:cxn ang="0">
                <a:pos x="82" y="4"/>
              </a:cxn>
              <a:cxn ang="0">
                <a:pos x="102" y="8"/>
              </a:cxn>
              <a:cxn ang="0">
                <a:pos x="122" y="12"/>
              </a:cxn>
              <a:cxn ang="0">
                <a:pos x="142" y="20"/>
              </a:cxn>
              <a:cxn ang="0">
                <a:pos x="160" y="28"/>
              </a:cxn>
              <a:cxn ang="0">
                <a:pos x="160" y="28"/>
              </a:cxn>
              <a:cxn ang="0">
                <a:pos x="174" y="36"/>
              </a:cxn>
              <a:cxn ang="0">
                <a:pos x="188" y="44"/>
              </a:cxn>
              <a:cxn ang="0">
                <a:pos x="202" y="56"/>
              </a:cxn>
              <a:cxn ang="0">
                <a:pos x="214" y="66"/>
              </a:cxn>
              <a:cxn ang="0">
                <a:pos x="226" y="80"/>
              </a:cxn>
              <a:cxn ang="0">
                <a:pos x="236" y="94"/>
              </a:cxn>
              <a:cxn ang="0">
                <a:pos x="246" y="108"/>
              </a:cxn>
              <a:cxn ang="0">
                <a:pos x="254" y="122"/>
              </a:cxn>
              <a:cxn ang="0">
                <a:pos x="254" y="122"/>
              </a:cxn>
              <a:cxn ang="0">
                <a:pos x="254" y="124"/>
              </a:cxn>
              <a:cxn ang="0">
                <a:pos x="252" y="122"/>
              </a:cxn>
              <a:cxn ang="0">
                <a:pos x="252" y="122"/>
              </a:cxn>
              <a:cxn ang="0">
                <a:pos x="242" y="106"/>
              </a:cxn>
              <a:cxn ang="0">
                <a:pos x="232" y="90"/>
              </a:cxn>
              <a:cxn ang="0">
                <a:pos x="218" y="74"/>
              </a:cxn>
              <a:cxn ang="0">
                <a:pos x="204" y="62"/>
              </a:cxn>
              <a:cxn ang="0">
                <a:pos x="190" y="50"/>
              </a:cxn>
              <a:cxn ang="0">
                <a:pos x="174" y="38"/>
              </a:cxn>
              <a:cxn ang="0">
                <a:pos x="158" y="30"/>
              </a:cxn>
              <a:cxn ang="0">
                <a:pos x="142" y="22"/>
              </a:cxn>
              <a:cxn ang="0">
                <a:pos x="142" y="22"/>
              </a:cxn>
              <a:cxn ang="0">
                <a:pos x="124" y="14"/>
              </a:cxn>
              <a:cxn ang="0">
                <a:pos x="108" y="10"/>
              </a:cxn>
              <a:cxn ang="0">
                <a:pos x="70" y="4"/>
              </a:cxn>
              <a:cxn ang="0">
                <a:pos x="70" y="4"/>
              </a:cxn>
              <a:cxn ang="0">
                <a:pos x="54" y="4"/>
              </a:cxn>
              <a:cxn ang="0">
                <a:pos x="36" y="2"/>
              </a:cxn>
              <a:cxn ang="0">
                <a:pos x="16" y="4"/>
              </a:cxn>
              <a:cxn ang="0">
                <a:pos x="8" y="6"/>
              </a:cxn>
              <a:cxn ang="0">
                <a:pos x="2" y="10"/>
              </a:cxn>
              <a:cxn ang="0">
                <a:pos x="2" y="10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54" h="124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0" y="2"/>
                </a:lnTo>
                <a:lnTo>
                  <a:pt x="40" y="0"/>
                </a:lnTo>
                <a:lnTo>
                  <a:pt x="62" y="2"/>
                </a:lnTo>
                <a:lnTo>
                  <a:pt x="82" y="4"/>
                </a:lnTo>
                <a:lnTo>
                  <a:pt x="82" y="4"/>
                </a:lnTo>
                <a:lnTo>
                  <a:pt x="102" y="8"/>
                </a:lnTo>
                <a:lnTo>
                  <a:pt x="122" y="12"/>
                </a:lnTo>
                <a:lnTo>
                  <a:pt x="142" y="20"/>
                </a:lnTo>
                <a:lnTo>
                  <a:pt x="160" y="28"/>
                </a:lnTo>
                <a:lnTo>
                  <a:pt x="160" y="28"/>
                </a:lnTo>
                <a:lnTo>
                  <a:pt x="174" y="36"/>
                </a:lnTo>
                <a:lnTo>
                  <a:pt x="188" y="44"/>
                </a:lnTo>
                <a:lnTo>
                  <a:pt x="202" y="56"/>
                </a:lnTo>
                <a:lnTo>
                  <a:pt x="214" y="66"/>
                </a:lnTo>
                <a:lnTo>
                  <a:pt x="226" y="80"/>
                </a:lnTo>
                <a:lnTo>
                  <a:pt x="236" y="94"/>
                </a:lnTo>
                <a:lnTo>
                  <a:pt x="246" y="108"/>
                </a:lnTo>
                <a:lnTo>
                  <a:pt x="254" y="122"/>
                </a:lnTo>
                <a:lnTo>
                  <a:pt x="254" y="122"/>
                </a:lnTo>
                <a:lnTo>
                  <a:pt x="254" y="124"/>
                </a:lnTo>
                <a:lnTo>
                  <a:pt x="252" y="122"/>
                </a:lnTo>
                <a:lnTo>
                  <a:pt x="252" y="122"/>
                </a:lnTo>
                <a:lnTo>
                  <a:pt x="242" y="106"/>
                </a:lnTo>
                <a:lnTo>
                  <a:pt x="232" y="90"/>
                </a:lnTo>
                <a:lnTo>
                  <a:pt x="218" y="74"/>
                </a:lnTo>
                <a:lnTo>
                  <a:pt x="204" y="62"/>
                </a:lnTo>
                <a:lnTo>
                  <a:pt x="190" y="50"/>
                </a:lnTo>
                <a:lnTo>
                  <a:pt x="174" y="38"/>
                </a:lnTo>
                <a:lnTo>
                  <a:pt x="158" y="30"/>
                </a:lnTo>
                <a:lnTo>
                  <a:pt x="142" y="22"/>
                </a:lnTo>
                <a:lnTo>
                  <a:pt x="142" y="22"/>
                </a:lnTo>
                <a:lnTo>
                  <a:pt x="124" y="14"/>
                </a:lnTo>
                <a:lnTo>
                  <a:pt x="108" y="10"/>
                </a:lnTo>
                <a:lnTo>
                  <a:pt x="70" y="4"/>
                </a:lnTo>
                <a:lnTo>
                  <a:pt x="70" y="4"/>
                </a:lnTo>
                <a:lnTo>
                  <a:pt x="54" y="4"/>
                </a:lnTo>
                <a:lnTo>
                  <a:pt x="36" y="2"/>
                </a:lnTo>
                <a:lnTo>
                  <a:pt x="16" y="4"/>
                </a:lnTo>
                <a:lnTo>
                  <a:pt x="8" y="6"/>
                </a:lnTo>
                <a:lnTo>
                  <a:pt x="2" y="10"/>
                </a:lnTo>
                <a:lnTo>
                  <a:pt x="2" y="1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Freeform 216"/>
          <p:cNvSpPr>
            <a:spLocks/>
          </p:cNvSpPr>
          <p:nvPr/>
        </p:nvSpPr>
        <p:spPr bwMode="auto">
          <a:xfrm>
            <a:off x="6883112" y="2938017"/>
            <a:ext cx="183140" cy="248029"/>
          </a:xfrm>
          <a:custGeom>
            <a:avLst/>
            <a:gdLst/>
            <a:ahLst/>
            <a:cxnLst>
              <a:cxn ang="0">
                <a:pos x="30" y="8"/>
              </a:cxn>
              <a:cxn ang="0">
                <a:pos x="30" y="8"/>
              </a:cxn>
              <a:cxn ang="0">
                <a:pos x="22" y="10"/>
              </a:cxn>
              <a:cxn ang="0">
                <a:pos x="16" y="14"/>
              </a:cxn>
              <a:cxn ang="0">
                <a:pos x="10" y="24"/>
              </a:cxn>
              <a:cxn ang="0">
                <a:pos x="8" y="36"/>
              </a:cxn>
              <a:cxn ang="0">
                <a:pos x="8" y="36"/>
              </a:cxn>
              <a:cxn ang="0">
                <a:pos x="8" y="46"/>
              </a:cxn>
              <a:cxn ang="0">
                <a:pos x="12" y="56"/>
              </a:cxn>
              <a:cxn ang="0">
                <a:pos x="16" y="64"/>
              </a:cxn>
              <a:cxn ang="0">
                <a:pos x="24" y="66"/>
              </a:cxn>
              <a:cxn ang="0">
                <a:pos x="24" y="66"/>
              </a:cxn>
              <a:cxn ang="0">
                <a:pos x="32" y="64"/>
              </a:cxn>
              <a:cxn ang="0">
                <a:pos x="38" y="58"/>
              </a:cxn>
              <a:cxn ang="0">
                <a:pos x="44" y="50"/>
              </a:cxn>
              <a:cxn ang="0">
                <a:pos x="46" y="38"/>
              </a:cxn>
              <a:cxn ang="0">
                <a:pos x="46" y="38"/>
              </a:cxn>
              <a:cxn ang="0">
                <a:pos x="46" y="32"/>
              </a:cxn>
              <a:cxn ang="0">
                <a:pos x="44" y="24"/>
              </a:cxn>
              <a:cxn ang="0">
                <a:pos x="42" y="18"/>
              </a:cxn>
              <a:cxn ang="0">
                <a:pos x="40" y="12"/>
              </a:cxn>
              <a:cxn ang="0">
                <a:pos x="44" y="8"/>
              </a:cxn>
              <a:cxn ang="0">
                <a:pos x="44" y="8"/>
              </a:cxn>
              <a:cxn ang="0">
                <a:pos x="48" y="14"/>
              </a:cxn>
              <a:cxn ang="0">
                <a:pos x="52" y="22"/>
              </a:cxn>
              <a:cxn ang="0">
                <a:pos x="54" y="30"/>
              </a:cxn>
              <a:cxn ang="0">
                <a:pos x="54" y="40"/>
              </a:cxn>
              <a:cxn ang="0">
                <a:pos x="54" y="40"/>
              </a:cxn>
              <a:cxn ang="0">
                <a:pos x="50" y="54"/>
              </a:cxn>
              <a:cxn ang="0">
                <a:pos x="42" y="64"/>
              </a:cxn>
              <a:cxn ang="0">
                <a:pos x="38" y="68"/>
              </a:cxn>
              <a:cxn ang="0">
                <a:pos x="34" y="72"/>
              </a:cxn>
              <a:cxn ang="0">
                <a:pos x="28" y="74"/>
              </a:cxn>
              <a:cxn ang="0">
                <a:pos x="24" y="74"/>
              </a:cxn>
              <a:cxn ang="0">
                <a:pos x="24" y="74"/>
              </a:cxn>
              <a:cxn ang="0">
                <a:pos x="18" y="72"/>
              </a:cxn>
              <a:cxn ang="0">
                <a:pos x="14" y="70"/>
              </a:cxn>
              <a:cxn ang="0">
                <a:pos x="10" y="66"/>
              </a:cxn>
              <a:cxn ang="0">
                <a:pos x="6" y="60"/>
              </a:cxn>
              <a:cxn ang="0">
                <a:pos x="2" y="48"/>
              </a:cxn>
              <a:cxn ang="0">
                <a:pos x="0" y="34"/>
              </a:cxn>
              <a:cxn ang="0">
                <a:pos x="0" y="34"/>
              </a:cxn>
              <a:cxn ang="0">
                <a:pos x="4" y="20"/>
              </a:cxn>
              <a:cxn ang="0">
                <a:pos x="12" y="10"/>
              </a:cxn>
              <a:cxn ang="0">
                <a:pos x="16" y="6"/>
              </a:cxn>
              <a:cxn ang="0">
                <a:pos x="20" y="2"/>
              </a:cxn>
              <a:cxn ang="0">
                <a:pos x="26" y="0"/>
              </a:cxn>
              <a:cxn ang="0">
                <a:pos x="30" y="0"/>
              </a:cxn>
              <a:cxn ang="0">
                <a:pos x="30" y="8"/>
              </a:cxn>
            </a:cxnLst>
            <a:rect l="0" t="0" r="r" b="b"/>
            <a:pathLst>
              <a:path w="54" h="74">
                <a:moveTo>
                  <a:pt x="30" y="8"/>
                </a:moveTo>
                <a:lnTo>
                  <a:pt x="30" y="8"/>
                </a:lnTo>
                <a:lnTo>
                  <a:pt x="22" y="10"/>
                </a:lnTo>
                <a:lnTo>
                  <a:pt x="16" y="14"/>
                </a:lnTo>
                <a:lnTo>
                  <a:pt x="10" y="24"/>
                </a:lnTo>
                <a:lnTo>
                  <a:pt x="8" y="36"/>
                </a:lnTo>
                <a:lnTo>
                  <a:pt x="8" y="36"/>
                </a:lnTo>
                <a:lnTo>
                  <a:pt x="8" y="46"/>
                </a:lnTo>
                <a:lnTo>
                  <a:pt x="12" y="56"/>
                </a:lnTo>
                <a:lnTo>
                  <a:pt x="16" y="64"/>
                </a:lnTo>
                <a:lnTo>
                  <a:pt x="24" y="66"/>
                </a:lnTo>
                <a:lnTo>
                  <a:pt x="24" y="66"/>
                </a:lnTo>
                <a:lnTo>
                  <a:pt x="32" y="64"/>
                </a:lnTo>
                <a:lnTo>
                  <a:pt x="38" y="58"/>
                </a:lnTo>
                <a:lnTo>
                  <a:pt x="44" y="50"/>
                </a:lnTo>
                <a:lnTo>
                  <a:pt x="46" y="38"/>
                </a:lnTo>
                <a:lnTo>
                  <a:pt x="46" y="38"/>
                </a:lnTo>
                <a:lnTo>
                  <a:pt x="46" y="32"/>
                </a:lnTo>
                <a:lnTo>
                  <a:pt x="44" y="24"/>
                </a:lnTo>
                <a:lnTo>
                  <a:pt x="42" y="18"/>
                </a:lnTo>
                <a:lnTo>
                  <a:pt x="40" y="12"/>
                </a:lnTo>
                <a:lnTo>
                  <a:pt x="44" y="8"/>
                </a:lnTo>
                <a:lnTo>
                  <a:pt x="44" y="8"/>
                </a:lnTo>
                <a:lnTo>
                  <a:pt x="48" y="14"/>
                </a:lnTo>
                <a:lnTo>
                  <a:pt x="52" y="22"/>
                </a:lnTo>
                <a:lnTo>
                  <a:pt x="54" y="30"/>
                </a:lnTo>
                <a:lnTo>
                  <a:pt x="54" y="40"/>
                </a:lnTo>
                <a:lnTo>
                  <a:pt x="54" y="40"/>
                </a:lnTo>
                <a:lnTo>
                  <a:pt x="50" y="54"/>
                </a:lnTo>
                <a:lnTo>
                  <a:pt x="42" y="64"/>
                </a:lnTo>
                <a:lnTo>
                  <a:pt x="38" y="68"/>
                </a:lnTo>
                <a:lnTo>
                  <a:pt x="34" y="72"/>
                </a:lnTo>
                <a:lnTo>
                  <a:pt x="28" y="74"/>
                </a:lnTo>
                <a:lnTo>
                  <a:pt x="24" y="74"/>
                </a:lnTo>
                <a:lnTo>
                  <a:pt x="24" y="74"/>
                </a:lnTo>
                <a:lnTo>
                  <a:pt x="18" y="72"/>
                </a:lnTo>
                <a:lnTo>
                  <a:pt x="14" y="70"/>
                </a:lnTo>
                <a:lnTo>
                  <a:pt x="10" y="66"/>
                </a:lnTo>
                <a:lnTo>
                  <a:pt x="6" y="60"/>
                </a:lnTo>
                <a:lnTo>
                  <a:pt x="2" y="48"/>
                </a:lnTo>
                <a:lnTo>
                  <a:pt x="0" y="34"/>
                </a:lnTo>
                <a:lnTo>
                  <a:pt x="0" y="34"/>
                </a:lnTo>
                <a:lnTo>
                  <a:pt x="4" y="20"/>
                </a:lnTo>
                <a:lnTo>
                  <a:pt x="12" y="10"/>
                </a:lnTo>
                <a:lnTo>
                  <a:pt x="16" y="6"/>
                </a:lnTo>
                <a:lnTo>
                  <a:pt x="20" y="2"/>
                </a:lnTo>
                <a:lnTo>
                  <a:pt x="26" y="0"/>
                </a:lnTo>
                <a:lnTo>
                  <a:pt x="30" y="0"/>
                </a:lnTo>
                <a:lnTo>
                  <a:pt x="3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Freeform 217"/>
          <p:cNvSpPr>
            <a:spLocks/>
          </p:cNvSpPr>
          <p:nvPr/>
        </p:nvSpPr>
        <p:spPr bwMode="auto">
          <a:xfrm>
            <a:off x="6571096" y="2924610"/>
            <a:ext cx="210272" cy="207808"/>
          </a:xfrm>
          <a:custGeom>
            <a:avLst/>
            <a:gdLst/>
            <a:ahLst/>
            <a:cxnLst>
              <a:cxn ang="0">
                <a:pos x="62" y="30"/>
              </a:cxn>
              <a:cxn ang="0">
                <a:pos x="62" y="30"/>
              </a:cxn>
              <a:cxn ang="0">
                <a:pos x="60" y="36"/>
              </a:cxn>
              <a:cxn ang="0">
                <a:pos x="60" y="42"/>
              </a:cxn>
              <a:cxn ang="0">
                <a:pos x="52" y="52"/>
              </a:cxn>
              <a:cxn ang="0">
                <a:pos x="42" y="58"/>
              </a:cxn>
              <a:cxn ang="0">
                <a:pos x="38" y="60"/>
              </a:cxn>
              <a:cxn ang="0">
                <a:pos x="30" y="62"/>
              </a:cxn>
              <a:cxn ang="0">
                <a:pos x="30" y="62"/>
              </a:cxn>
              <a:cxn ang="0">
                <a:pos x="24" y="60"/>
              </a:cxn>
              <a:cxn ang="0">
                <a:pos x="20" y="58"/>
              </a:cxn>
              <a:cxn ang="0">
                <a:pos x="10" y="52"/>
              </a:cxn>
              <a:cxn ang="0">
                <a:pos x="2" y="42"/>
              </a:cxn>
              <a:cxn ang="0">
                <a:pos x="2" y="36"/>
              </a:cxn>
              <a:cxn ang="0">
                <a:pos x="0" y="30"/>
              </a:cxn>
              <a:cxn ang="0">
                <a:pos x="0" y="30"/>
              </a:cxn>
              <a:cxn ang="0">
                <a:pos x="2" y="24"/>
              </a:cxn>
              <a:cxn ang="0">
                <a:pos x="2" y="18"/>
              </a:cxn>
              <a:cxn ang="0">
                <a:pos x="10" y="10"/>
              </a:cxn>
              <a:cxn ang="0">
                <a:pos x="20" y="2"/>
              </a:cxn>
              <a:cxn ang="0">
                <a:pos x="24" y="0"/>
              </a:cxn>
              <a:cxn ang="0">
                <a:pos x="30" y="0"/>
              </a:cxn>
              <a:cxn ang="0">
                <a:pos x="30" y="0"/>
              </a:cxn>
              <a:cxn ang="0">
                <a:pos x="38" y="0"/>
              </a:cxn>
              <a:cxn ang="0">
                <a:pos x="42" y="2"/>
              </a:cxn>
              <a:cxn ang="0">
                <a:pos x="52" y="10"/>
              </a:cxn>
              <a:cxn ang="0">
                <a:pos x="60" y="18"/>
              </a:cxn>
              <a:cxn ang="0">
                <a:pos x="60" y="24"/>
              </a:cxn>
              <a:cxn ang="0">
                <a:pos x="62" y="30"/>
              </a:cxn>
              <a:cxn ang="0">
                <a:pos x="62" y="30"/>
              </a:cxn>
            </a:cxnLst>
            <a:rect l="0" t="0" r="r" b="b"/>
            <a:pathLst>
              <a:path w="62" h="62">
                <a:moveTo>
                  <a:pt x="62" y="30"/>
                </a:moveTo>
                <a:lnTo>
                  <a:pt x="62" y="30"/>
                </a:lnTo>
                <a:lnTo>
                  <a:pt x="60" y="36"/>
                </a:lnTo>
                <a:lnTo>
                  <a:pt x="60" y="42"/>
                </a:lnTo>
                <a:lnTo>
                  <a:pt x="52" y="52"/>
                </a:lnTo>
                <a:lnTo>
                  <a:pt x="42" y="58"/>
                </a:lnTo>
                <a:lnTo>
                  <a:pt x="38" y="60"/>
                </a:lnTo>
                <a:lnTo>
                  <a:pt x="30" y="62"/>
                </a:lnTo>
                <a:lnTo>
                  <a:pt x="30" y="62"/>
                </a:lnTo>
                <a:lnTo>
                  <a:pt x="24" y="60"/>
                </a:lnTo>
                <a:lnTo>
                  <a:pt x="20" y="58"/>
                </a:lnTo>
                <a:lnTo>
                  <a:pt x="10" y="52"/>
                </a:lnTo>
                <a:lnTo>
                  <a:pt x="2" y="42"/>
                </a:lnTo>
                <a:lnTo>
                  <a:pt x="2" y="36"/>
                </a:lnTo>
                <a:lnTo>
                  <a:pt x="0" y="30"/>
                </a:lnTo>
                <a:lnTo>
                  <a:pt x="0" y="30"/>
                </a:lnTo>
                <a:lnTo>
                  <a:pt x="2" y="24"/>
                </a:lnTo>
                <a:lnTo>
                  <a:pt x="2" y="18"/>
                </a:lnTo>
                <a:lnTo>
                  <a:pt x="10" y="10"/>
                </a:lnTo>
                <a:lnTo>
                  <a:pt x="20" y="2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8" y="0"/>
                </a:lnTo>
                <a:lnTo>
                  <a:pt x="42" y="2"/>
                </a:lnTo>
                <a:lnTo>
                  <a:pt x="52" y="10"/>
                </a:lnTo>
                <a:lnTo>
                  <a:pt x="60" y="18"/>
                </a:lnTo>
                <a:lnTo>
                  <a:pt x="60" y="24"/>
                </a:lnTo>
                <a:lnTo>
                  <a:pt x="62" y="30"/>
                </a:lnTo>
                <a:lnTo>
                  <a:pt x="62" y="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Freeform 218"/>
          <p:cNvSpPr>
            <a:spLocks/>
          </p:cNvSpPr>
          <p:nvPr/>
        </p:nvSpPr>
        <p:spPr bwMode="auto">
          <a:xfrm>
            <a:off x="6577878" y="2931314"/>
            <a:ext cx="196706" cy="194401"/>
          </a:xfrm>
          <a:custGeom>
            <a:avLst/>
            <a:gdLst/>
            <a:ahLst/>
            <a:cxnLst>
              <a:cxn ang="0">
                <a:pos x="58" y="28"/>
              </a:cxn>
              <a:cxn ang="0">
                <a:pos x="58" y="28"/>
              </a:cxn>
              <a:cxn ang="0">
                <a:pos x="58" y="34"/>
              </a:cxn>
              <a:cxn ang="0">
                <a:pos x="56" y="40"/>
              </a:cxn>
              <a:cxn ang="0">
                <a:pos x="50" y="50"/>
              </a:cxn>
              <a:cxn ang="0">
                <a:pos x="40" y="56"/>
              </a:cxn>
              <a:cxn ang="0">
                <a:pos x="34" y="58"/>
              </a:cxn>
              <a:cxn ang="0">
                <a:pos x="28" y="58"/>
              </a:cxn>
              <a:cxn ang="0">
                <a:pos x="28" y="58"/>
              </a:cxn>
              <a:cxn ang="0">
                <a:pos x="24" y="58"/>
              </a:cxn>
              <a:cxn ang="0">
                <a:pos x="18" y="56"/>
              </a:cxn>
              <a:cxn ang="0">
                <a:pos x="8" y="50"/>
              </a:cxn>
              <a:cxn ang="0">
                <a:pos x="2" y="40"/>
              </a:cxn>
              <a:cxn ang="0">
                <a:pos x="0" y="34"/>
              </a:cxn>
              <a:cxn ang="0">
                <a:pos x="0" y="28"/>
              </a:cxn>
              <a:cxn ang="0">
                <a:pos x="0" y="28"/>
              </a:cxn>
              <a:cxn ang="0">
                <a:pos x="0" y="22"/>
              </a:cxn>
              <a:cxn ang="0">
                <a:pos x="2" y="18"/>
              </a:cxn>
              <a:cxn ang="0">
                <a:pos x="8" y="8"/>
              </a:cxn>
              <a:cxn ang="0">
                <a:pos x="18" y="2"/>
              </a:cxn>
              <a:cxn ang="0">
                <a:pos x="24" y="0"/>
              </a:cxn>
              <a:cxn ang="0">
                <a:pos x="28" y="0"/>
              </a:cxn>
              <a:cxn ang="0">
                <a:pos x="28" y="0"/>
              </a:cxn>
              <a:cxn ang="0">
                <a:pos x="34" y="0"/>
              </a:cxn>
              <a:cxn ang="0">
                <a:pos x="40" y="2"/>
              </a:cxn>
              <a:cxn ang="0">
                <a:pos x="50" y="8"/>
              </a:cxn>
              <a:cxn ang="0">
                <a:pos x="56" y="18"/>
              </a:cxn>
              <a:cxn ang="0">
                <a:pos x="58" y="22"/>
              </a:cxn>
              <a:cxn ang="0">
                <a:pos x="58" y="28"/>
              </a:cxn>
              <a:cxn ang="0">
                <a:pos x="58" y="28"/>
              </a:cxn>
            </a:cxnLst>
            <a:rect l="0" t="0" r="r" b="b"/>
            <a:pathLst>
              <a:path w="58" h="58">
                <a:moveTo>
                  <a:pt x="58" y="28"/>
                </a:moveTo>
                <a:lnTo>
                  <a:pt x="58" y="28"/>
                </a:lnTo>
                <a:lnTo>
                  <a:pt x="58" y="34"/>
                </a:lnTo>
                <a:lnTo>
                  <a:pt x="56" y="40"/>
                </a:lnTo>
                <a:lnTo>
                  <a:pt x="50" y="50"/>
                </a:lnTo>
                <a:lnTo>
                  <a:pt x="40" y="56"/>
                </a:lnTo>
                <a:lnTo>
                  <a:pt x="34" y="58"/>
                </a:lnTo>
                <a:lnTo>
                  <a:pt x="28" y="58"/>
                </a:lnTo>
                <a:lnTo>
                  <a:pt x="28" y="58"/>
                </a:lnTo>
                <a:lnTo>
                  <a:pt x="24" y="58"/>
                </a:lnTo>
                <a:lnTo>
                  <a:pt x="18" y="56"/>
                </a:lnTo>
                <a:lnTo>
                  <a:pt x="8" y="50"/>
                </a:lnTo>
                <a:lnTo>
                  <a:pt x="2" y="40"/>
                </a:lnTo>
                <a:lnTo>
                  <a:pt x="0" y="34"/>
                </a:lnTo>
                <a:lnTo>
                  <a:pt x="0" y="28"/>
                </a:lnTo>
                <a:lnTo>
                  <a:pt x="0" y="28"/>
                </a:lnTo>
                <a:lnTo>
                  <a:pt x="0" y="22"/>
                </a:lnTo>
                <a:lnTo>
                  <a:pt x="2" y="18"/>
                </a:lnTo>
                <a:lnTo>
                  <a:pt x="8" y="8"/>
                </a:lnTo>
                <a:lnTo>
                  <a:pt x="18" y="2"/>
                </a:lnTo>
                <a:lnTo>
                  <a:pt x="24" y="0"/>
                </a:lnTo>
                <a:lnTo>
                  <a:pt x="28" y="0"/>
                </a:lnTo>
                <a:lnTo>
                  <a:pt x="28" y="0"/>
                </a:lnTo>
                <a:lnTo>
                  <a:pt x="34" y="0"/>
                </a:lnTo>
                <a:lnTo>
                  <a:pt x="40" y="2"/>
                </a:lnTo>
                <a:lnTo>
                  <a:pt x="50" y="8"/>
                </a:lnTo>
                <a:lnTo>
                  <a:pt x="56" y="18"/>
                </a:lnTo>
                <a:lnTo>
                  <a:pt x="58" y="22"/>
                </a:lnTo>
                <a:lnTo>
                  <a:pt x="58" y="28"/>
                </a:lnTo>
                <a:lnTo>
                  <a:pt x="58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219"/>
          <p:cNvSpPr>
            <a:spLocks/>
          </p:cNvSpPr>
          <p:nvPr/>
        </p:nvSpPr>
        <p:spPr bwMode="auto">
          <a:xfrm>
            <a:off x="6577878" y="2931314"/>
            <a:ext cx="196706" cy="194401"/>
          </a:xfrm>
          <a:custGeom>
            <a:avLst/>
            <a:gdLst/>
            <a:ahLst/>
            <a:cxnLst>
              <a:cxn ang="0">
                <a:pos x="58" y="28"/>
              </a:cxn>
              <a:cxn ang="0">
                <a:pos x="58" y="28"/>
              </a:cxn>
              <a:cxn ang="0">
                <a:pos x="56" y="40"/>
              </a:cxn>
              <a:cxn ang="0">
                <a:pos x="50" y="48"/>
              </a:cxn>
              <a:cxn ang="0">
                <a:pos x="40" y="54"/>
              </a:cxn>
              <a:cxn ang="0">
                <a:pos x="28" y="58"/>
              </a:cxn>
              <a:cxn ang="0">
                <a:pos x="28" y="58"/>
              </a:cxn>
              <a:cxn ang="0">
                <a:pos x="18" y="54"/>
              </a:cxn>
              <a:cxn ang="0">
                <a:pos x="8" y="48"/>
              </a:cxn>
              <a:cxn ang="0">
                <a:pos x="2" y="40"/>
              </a:cxn>
              <a:cxn ang="0">
                <a:pos x="0" y="28"/>
              </a:cxn>
              <a:cxn ang="0">
                <a:pos x="0" y="28"/>
              </a:cxn>
              <a:cxn ang="0">
                <a:pos x="2" y="18"/>
              </a:cxn>
              <a:cxn ang="0">
                <a:pos x="8" y="8"/>
              </a:cxn>
              <a:cxn ang="0">
                <a:pos x="18" y="2"/>
              </a:cxn>
              <a:cxn ang="0">
                <a:pos x="28" y="0"/>
              </a:cxn>
              <a:cxn ang="0">
                <a:pos x="28" y="0"/>
              </a:cxn>
              <a:cxn ang="0">
                <a:pos x="40" y="2"/>
              </a:cxn>
              <a:cxn ang="0">
                <a:pos x="50" y="8"/>
              </a:cxn>
              <a:cxn ang="0">
                <a:pos x="56" y="18"/>
              </a:cxn>
              <a:cxn ang="0">
                <a:pos x="58" y="28"/>
              </a:cxn>
              <a:cxn ang="0">
                <a:pos x="58" y="28"/>
              </a:cxn>
            </a:cxnLst>
            <a:rect l="0" t="0" r="r" b="b"/>
            <a:pathLst>
              <a:path w="58" h="58">
                <a:moveTo>
                  <a:pt x="58" y="28"/>
                </a:moveTo>
                <a:lnTo>
                  <a:pt x="58" y="28"/>
                </a:lnTo>
                <a:lnTo>
                  <a:pt x="56" y="40"/>
                </a:lnTo>
                <a:lnTo>
                  <a:pt x="50" y="48"/>
                </a:lnTo>
                <a:lnTo>
                  <a:pt x="40" y="54"/>
                </a:lnTo>
                <a:lnTo>
                  <a:pt x="28" y="58"/>
                </a:lnTo>
                <a:lnTo>
                  <a:pt x="28" y="58"/>
                </a:lnTo>
                <a:lnTo>
                  <a:pt x="18" y="54"/>
                </a:lnTo>
                <a:lnTo>
                  <a:pt x="8" y="48"/>
                </a:lnTo>
                <a:lnTo>
                  <a:pt x="2" y="40"/>
                </a:lnTo>
                <a:lnTo>
                  <a:pt x="0" y="28"/>
                </a:lnTo>
                <a:lnTo>
                  <a:pt x="0" y="28"/>
                </a:lnTo>
                <a:lnTo>
                  <a:pt x="2" y="18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50" y="8"/>
                </a:lnTo>
                <a:lnTo>
                  <a:pt x="56" y="18"/>
                </a:lnTo>
                <a:lnTo>
                  <a:pt x="58" y="28"/>
                </a:lnTo>
                <a:lnTo>
                  <a:pt x="58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" name="Freeform 220"/>
          <p:cNvSpPr>
            <a:spLocks/>
          </p:cNvSpPr>
          <p:nvPr/>
        </p:nvSpPr>
        <p:spPr bwMode="auto">
          <a:xfrm>
            <a:off x="6584661" y="2938017"/>
            <a:ext cx="183140" cy="180994"/>
          </a:xfrm>
          <a:custGeom>
            <a:avLst/>
            <a:gdLst/>
            <a:ahLst/>
            <a:cxnLst>
              <a:cxn ang="0">
                <a:pos x="54" y="26"/>
              </a:cxn>
              <a:cxn ang="0">
                <a:pos x="54" y="26"/>
              </a:cxn>
              <a:cxn ang="0">
                <a:pos x="52" y="38"/>
              </a:cxn>
              <a:cxn ang="0">
                <a:pos x="46" y="46"/>
              </a:cxn>
              <a:cxn ang="0">
                <a:pos x="38" y="52"/>
              </a:cxn>
              <a:cxn ang="0">
                <a:pos x="26" y="54"/>
              </a:cxn>
              <a:cxn ang="0">
                <a:pos x="26" y="54"/>
              </a:cxn>
              <a:cxn ang="0">
                <a:pos x="16" y="52"/>
              </a:cxn>
              <a:cxn ang="0">
                <a:pos x="8" y="46"/>
              </a:cxn>
              <a:cxn ang="0">
                <a:pos x="2" y="38"/>
              </a:cxn>
              <a:cxn ang="0">
                <a:pos x="0" y="26"/>
              </a:cxn>
              <a:cxn ang="0">
                <a:pos x="0" y="26"/>
              </a:cxn>
              <a:cxn ang="0">
                <a:pos x="2" y="16"/>
              </a:cxn>
              <a:cxn ang="0">
                <a:pos x="8" y="8"/>
              </a:cxn>
              <a:cxn ang="0">
                <a:pos x="16" y="2"/>
              </a:cxn>
              <a:cxn ang="0">
                <a:pos x="26" y="0"/>
              </a:cxn>
              <a:cxn ang="0">
                <a:pos x="26" y="0"/>
              </a:cxn>
              <a:cxn ang="0">
                <a:pos x="38" y="2"/>
              </a:cxn>
              <a:cxn ang="0">
                <a:pos x="46" y="8"/>
              </a:cxn>
              <a:cxn ang="0">
                <a:pos x="52" y="16"/>
              </a:cxn>
              <a:cxn ang="0">
                <a:pos x="54" y="26"/>
              </a:cxn>
              <a:cxn ang="0">
                <a:pos x="54" y="26"/>
              </a:cxn>
            </a:cxnLst>
            <a:rect l="0" t="0" r="r" b="b"/>
            <a:pathLst>
              <a:path w="54" h="54">
                <a:moveTo>
                  <a:pt x="54" y="26"/>
                </a:moveTo>
                <a:lnTo>
                  <a:pt x="54" y="26"/>
                </a:lnTo>
                <a:lnTo>
                  <a:pt x="52" y="38"/>
                </a:lnTo>
                <a:lnTo>
                  <a:pt x="46" y="46"/>
                </a:lnTo>
                <a:lnTo>
                  <a:pt x="38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2" y="38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lnTo>
                  <a:pt x="38" y="2"/>
                </a:lnTo>
                <a:lnTo>
                  <a:pt x="46" y="8"/>
                </a:lnTo>
                <a:lnTo>
                  <a:pt x="52" y="16"/>
                </a:lnTo>
                <a:lnTo>
                  <a:pt x="54" y="26"/>
                </a:lnTo>
                <a:lnTo>
                  <a:pt x="54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Freeform 221"/>
          <p:cNvSpPr>
            <a:spLocks/>
          </p:cNvSpPr>
          <p:nvPr/>
        </p:nvSpPr>
        <p:spPr bwMode="auto">
          <a:xfrm>
            <a:off x="6584661" y="2938017"/>
            <a:ext cx="183140" cy="180994"/>
          </a:xfrm>
          <a:custGeom>
            <a:avLst/>
            <a:gdLst/>
            <a:ahLst/>
            <a:cxnLst>
              <a:cxn ang="0">
                <a:pos x="54" y="26"/>
              </a:cxn>
              <a:cxn ang="0">
                <a:pos x="54" y="26"/>
              </a:cxn>
              <a:cxn ang="0">
                <a:pos x="52" y="36"/>
              </a:cxn>
              <a:cxn ang="0">
                <a:pos x="46" y="46"/>
              </a:cxn>
              <a:cxn ang="0">
                <a:pos x="38" y="52"/>
              </a:cxn>
              <a:cxn ang="0">
                <a:pos x="26" y="54"/>
              </a:cxn>
              <a:cxn ang="0">
                <a:pos x="26" y="54"/>
              </a:cxn>
              <a:cxn ang="0">
                <a:pos x="16" y="52"/>
              </a:cxn>
              <a:cxn ang="0">
                <a:pos x="8" y="46"/>
              </a:cxn>
              <a:cxn ang="0">
                <a:pos x="2" y="36"/>
              </a:cxn>
              <a:cxn ang="0">
                <a:pos x="0" y="26"/>
              </a:cxn>
              <a:cxn ang="0">
                <a:pos x="0" y="26"/>
              </a:cxn>
              <a:cxn ang="0">
                <a:pos x="2" y="16"/>
              </a:cxn>
              <a:cxn ang="0">
                <a:pos x="8" y="8"/>
              </a:cxn>
              <a:cxn ang="0">
                <a:pos x="16" y="2"/>
              </a:cxn>
              <a:cxn ang="0">
                <a:pos x="26" y="0"/>
              </a:cxn>
              <a:cxn ang="0">
                <a:pos x="26" y="0"/>
              </a:cxn>
              <a:cxn ang="0">
                <a:pos x="38" y="2"/>
              </a:cxn>
              <a:cxn ang="0">
                <a:pos x="46" y="8"/>
              </a:cxn>
              <a:cxn ang="0">
                <a:pos x="52" y="16"/>
              </a:cxn>
              <a:cxn ang="0">
                <a:pos x="54" y="26"/>
              </a:cxn>
              <a:cxn ang="0">
                <a:pos x="54" y="26"/>
              </a:cxn>
            </a:cxnLst>
            <a:rect l="0" t="0" r="r" b="b"/>
            <a:pathLst>
              <a:path w="54" h="54">
                <a:moveTo>
                  <a:pt x="54" y="26"/>
                </a:moveTo>
                <a:lnTo>
                  <a:pt x="54" y="26"/>
                </a:lnTo>
                <a:lnTo>
                  <a:pt x="52" y="36"/>
                </a:lnTo>
                <a:lnTo>
                  <a:pt x="46" y="46"/>
                </a:lnTo>
                <a:lnTo>
                  <a:pt x="38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lnTo>
                  <a:pt x="38" y="2"/>
                </a:lnTo>
                <a:lnTo>
                  <a:pt x="46" y="8"/>
                </a:lnTo>
                <a:lnTo>
                  <a:pt x="52" y="16"/>
                </a:lnTo>
                <a:lnTo>
                  <a:pt x="54" y="26"/>
                </a:lnTo>
                <a:lnTo>
                  <a:pt x="54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" name="Freeform 222"/>
          <p:cNvSpPr>
            <a:spLocks/>
          </p:cNvSpPr>
          <p:nvPr/>
        </p:nvSpPr>
        <p:spPr bwMode="auto">
          <a:xfrm>
            <a:off x="6591444" y="2944721"/>
            <a:ext cx="169574" cy="167587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50" y="24"/>
              </a:cxn>
              <a:cxn ang="0">
                <a:pos x="48" y="34"/>
              </a:cxn>
              <a:cxn ang="0">
                <a:pos x="44" y="42"/>
              </a:cxn>
              <a:cxn ang="0">
                <a:pos x="34" y="48"/>
              </a:cxn>
              <a:cxn ang="0">
                <a:pos x="24" y="50"/>
              </a:cxn>
              <a:cxn ang="0">
                <a:pos x="24" y="50"/>
              </a:cxn>
              <a:cxn ang="0">
                <a:pos x="16" y="48"/>
              </a:cxn>
              <a:cxn ang="0">
                <a:pos x="6" y="42"/>
              </a:cxn>
              <a:cxn ang="0">
                <a:pos x="2" y="34"/>
              </a:cxn>
              <a:cxn ang="0">
                <a:pos x="0" y="24"/>
              </a:cxn>
              <a:cxn ang="0">
                <a:pos x="0" y="24"/>
              </a:cxn>
              <a:cxn ang="0">
                <a:pos x="2" y="14"/>
              </a:cxn>
              <a:cxn ang="0">
                <a:pos x="6" y="6"/>
              </a:cxn>
              <a:cxn ang="0">
                <a:pos x="16" y="2"/>
              </a:cxn>
              <a:cxn ang="0">
                <a:pos x="24" y="0"/>
              </a:cxn>
              <a:cxn ang="0">
                <a:pos x="24" y="0"/>
              </a:cxn>
              <a:cxn ang="0">
                <a:pos x="34" y="2"/>
              </a:cxn>
              <a:cxn ang="0">
                <a:pos x="44" y="6"/>
              </a:cxn>
              <a:cxn ang="0">
                <a:pos x="48" y="14"/>
              </a:cxn>
              <a:cxn ang="0">
                <a:pos x="50" y="24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lnTo>
                  <a:pt x="50" y="24"/>
                </a:lnTo>
                <a:lnTo>
                  <a:pt x="48" y="34"/>
                </a:lnTo>
                <a:lnTo>
                  <a:pt x="44" y="42"/>
                </a:lnTo>
                <a:lnTo>
                  <a:pt x="34" y="48"/>
                </a:lnTo>
                <a:lnTo>
                  <a:pt x="24" y="50"/>
                </a:lnTo>
                <a:lnTo>
                  <a:pt x="24" y="50"/>
                </a:lnTo>
                <a:lnTo>
                  <a:pt x="16" y="48"/>
                </a:lnTo>
                <a:lnTo>
                  <a:pt x="6" y="42"/>
                </a:lnTo>
                <a:lnTo>
                  <a:pt x="2" y="34"/>
                </a:lnTo>
                <a:lnTo>
                  <a:pt x="0" y="24"/>
                </a:lnTo>
                <a:lnTo>
                  <a:pt x="0" y="24"/>
                </a:lnTo>
                <a:lnTo>
                  <a:pt x="2" y="14"/>
                </a:lnTo>
                <a:lnTo>
                  <a:pt x="6" y="6"/>
                </a:lnTo>
                <a:lnTo>
                  <a:pt x="16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44" y="6"/>
                </a:lnTo>
                <a:lnTo>
                  <a:pt x="48" y="14"/>
                </a:lnTo>
                <a:lnTo>
                  <a:pt x="50" y="24"/>
                </a:lnTo>
                <a:lnTo>
                  <a:pt x="50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Freeform 223"/>
          <p:cNvSpPr>
            <a:spLocks/>
          </p:cNvSpPr>
          <p:nvPr/>
        </p:nvSpPr>
        <p:spPr bwMode="auto">
          <a:xfrm>
            <a:off x="6591444" y="2944721"/>
            <a:ext cx="169574" cy="167587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50" y="24"/>
              </a:cxn>
              <a:cxn ang="0">
                <a:pos x="48" y="34"/>
              </a:cxn>
              <a:cxn ang="0">
                <a:pos x="42" y="42"/>
              </a:cxn>
              <a:cxn ang="0">
                <a:pos x="34" y="48"/>
              </a:cxn>
              <a:cxn ang="0">
                <a:pos x="24" y="50"/>
              </a:cxn>
              <a:cxn ang="0">
                <a:pos x="24" y="50"/>
              </a:cxn>
              <a:cxn ang="0">
                <a:pos x="16" y="48"/>
              </a:cxn>
              <a:cxn ang="0">
                <a:pos x="8" y="42"/>
              </a:cxn>
              <a:cxn ang="0">
                <a:pos x="2" y="34"/>
              </a:cxn>
              <a:cxn ang="0">
                <a:pos x="0" y="24"/>
              </a:cxn>
              <a:cxn ang="0">
                <a:pos x="0" y="24"/>
              </a:cxn>
              <a:cxn ang="0">
                <a:pos x="2" y="16"/>
              </a:cxn>
              <a:cxn ang="0">
                <a:pos x="8" y="8"/>
              </a:cxn>
              <a:cxn ang="0">
                <a:pos x="16" y="2"/>
              </a:cxn>
              <a:cxn ang="0">
                <a:pos x="24" y="0"/>
              </a:cxn>
              <a:cxn ang="0">
                <a:pos x="24" y="0"/>
              </a:cxn>
              <a:cxn ang="0">
                <a:pos x="34" y="2"/>
              </a:cxn>
              <a:cxn ang="0">
                <a:pos x="42" y="8"/>
              </a:cxn>
              <a:cxn ang="0">
                <a:pos x="48" y="16"/>
              </a:cxn>
              <a:cxn ang="0">
                <a:pos x="50" y="24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lnTo>
                  <a:pt x="50" y="24"/>
                </a:lnTo>
                <a:lnTo>
                  <a:pt x="48" y="34"/>
                </a:lnTo>
                <a:lnTo>
                  <a:pt x="42" y="42"/>
                </a:lnTo>
                <a:lnTo>
                  <a:pt x="34" y="48"/>
                </a:lnTo>
                <a:lnTo>
                  <a:pt x="24" y="50"/>
                </a:lnTo>
                <a:lnTo>
                  <a:pt x="24" y="50"/>
                </a:lnTo>
                <a:lnTo>
                  <a:pt x="16" y="48"/>
                </a:lnTo>
                <a:lnTo>
                  <a:pt x="8" y="42"/>
                </a:lnTo>
                <a:lnTo>
                  <a:pt x="2" y="34"/>
                </a:lnTo>
                <a:lnTo>
                  <a:pt x="0" y="24"/>
                </a:lnTo>
                <a:lnTo>
                  <a:pt x="0" y="24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42" y="8"/>
                </a:lnTo>
                <a:lnTo>
                  <a:pt x="48" y="16"/>
                </a:lnTo>
                <a:lnTo>
                  <a:pt x="50" y="24"/>
                </a:lnTo>
                <a:lnTo>
                  <a:pt x="50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Freeform 224"/>
          <p:cNvSpPr>
            <a:spLocks/>
          </p:cNvSpPr>
          <p:nvPr/>
        </p:nvSpPr>
        <p:spPr bwMode="auto">
          <a:xfrm>
            <a:off x="6598227" y="2951424"/>
            <a:ext cx="156008" cy="154180"/>
          </a:xfrm>
          <a:custGeom>
            <a:avLst/>
            <a:gdLst/>
            <a:ahLst/>
            <a:cxnLst>
              <a:cxn ang="0">
                <a:pos x="46" y="22"/>
              </a:cxn>
              <a:cxn ang="0">
                <a:pos x="46" y="22"/>
              </a:cxn>
              <a:cxn ang="0">
                <a:pos x="44" y="32"/>
              </a:cxn>
              <a:cxn ang="0">
                <a:pos x="40" y="40"/>
              </a:cxn>
              <a:cxn ang="0">
                <a:pos x="32" y="44"/>
              </a:cxn>
              <a:cxn ang="0">
                <a:pos x="22" y="46"/>
              </a:cxn>
              <a:cxn ang="0">
                <a:pos x="22" y="46"/>
              </a:cxn>
              <a:cxn ang="0">
                <a:pos x="14" y="44"/>
              </a:cxn>
              <a:cxn ang="0">
                <a:pos x="6" y="40"/>
              </a:cxn>
              <a:cxn ang="0">
                <a:pos x="2" y="32"/>
              </a:cxn>
              <a:cxn ang="0">
                <a:pos x="0" y="22"/>
              </a:cxn>
              <a:cxn ang="0">
                <a:pos x="0" y="22"/>
              </a:cxn>
              <a:cxn ang="0">
                <a:pos x="2" y="14"/>
              </a:cxn>
              <a:cxn ang="0">
                <a:pos x="6" y="6"/>
              </a:cxn>
              <a:cxn ang="0">
                <a:pos x="14" y="0"/>
              </a:cxn>
              <a:cxn ang="0">
                <a:pos x="22" y="0"/>
              </a:cxn>
              <a:cxn ang="0">
                <a:pos x="22" y="0"/>
              </a:cxn>
              <a:cxn ang="0">
                <a:pos x="32" y="0"/>
              </a:cxn>
              <a:cxn ang="0">
                <a:pos x="40" y="6"/>
              </a:cxn>
              <a:cxn ang="0">
                <a:pos x="44" y="14"/>
              </a:cxn>
              <a:cxn ang="0">
                <a:pos x="46" y="22"/>
              </a:cxn>
              <a:cxn ang="0">
                <a:pos x="46" y="22"/>
              </a:cxn>
            </a:cxnLst>
            <a:rect l="0" t="0" r="r" b="b"/>
            <a:pathLst>
              <a:path w="46" h="46">
                <a:moveTo>
                  <a:pt x="46" y="22"/>
                </a:moveTo>
                <a:lnTo>
                  <a:pt x="46" y="22"/>
                </a:lnTo>
                <a:lnTo>
                  <a:pt x="44" y="32"/>
                </a:lnTo>
                <a:lnTo>
                  <a:pt x="40" y="40"/>
                </a:lnTo>
                <a:lnTo>
                  <a:pt x="32" y="44"/>
                </a:lnTo>
                <a:lnTo>
                  <a:pt x="22" y="46"/>
                </a:lnTo>
                <a:lnTo>
                  <a:pt x="22" y="46"/>
                </a:lnTo>
                <a:lnTo>
                  <a:pt x="14" y="44"/>
                </a:lnTo>
                <a:lnTo>
                  <a:pt x="6" y="40"/>
                </a:ln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0"/>
                </a:lnTo>
                <a:lnTo>
                  <a:pt x="22" y="0"/>
                </a:lnTo>
                <a:lnTo>
                  <a:pt x="22" y="0"/>
                </a:lnTo>
                <a:lnTo>
                  <a:pt x="32" y="0"/>
                </a:lnTo>
                <a:lnTo>
                  <a:pt x="40" y="6"/>
                </a:lnTo>
                <a:lnTo>
                  <a:pt x="44" y="14"/>
                </a:lnTo>
                <a:lnTo>
                  <a:pt x="46" y="22"/>
                </a:lnTo>
                <a:lnTo>
                  <a:pt x="46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Freeform 225"/>
          <p:cNvSpPr>
            <a:spLocks/>
          </p:cNvSpPr>
          <p:nvPr/>
        </p:nvSpPr>
        <p:spPr bwMode="auto">
          <a:xfrm>
            <a:off x="6598227" y="2951424"/>
            <a:ext cx="156008" cy="154180"/>
          </a:xfrm>
          <a:custGeom>
            <a:avLst/>
            <a:gdLst/>
            <a:ahLst/>
            <a:cxnLst>
              <a:cxn ang="0">
                <a:pos x="46" y="22"/>
              </a:cxn>
              <a:cxn ang="0">
                <a:pos x="46" y="22"/>
              </a:cxn>
              <a:cxn ang="0">
                <a:pos x="44" y="32"/>
              </a:cxn>
              <a:cxn ang="0">
                <a:pos x="38" y="38"/>
              </a:cxn>
              <a:cxn ang="0">
                <a:pos x="32" y="44"/>
              </a:cxn>
              <a:cxn ang="0">
                <a:pos x="22" y="46"/>
              </a:cxn>
              <a:cxn ang="0">
                <a:pos x="22" y="46"/>
              </a:cxn>
              <a:cxn ang="0">
                <a:pos x="14" y="44"/>
              </a:cxn>
              <a:cxn ang="0">
                <a:pos x="6" y="38"/>
              </a:cxn>
              <a:cxn ang="0">
                <a:pos x="2" y="32"/>
              </a:cxn>
              <a:cxn ang="0">
                <a:pos x="0" y="22"/>
              </a:cxn>
              <a:cxn ang="0">
                <a:pos x="0" y="22"/>
              </a:cxn>
              <a:cxn ang="0">
                <a:pos x="2" y="14"/>
              </a:cxn>
              <a:cxn ang="0">
                <a:pos x="6" y="6"/>
              </a:cxn>
              <a:cxn ang="0">
                <a:pos x="14" y="2"/>
              </a:cxn>
              <a:cxn ang="0">
                <a:pos x="22" y="0"/>
              </a:cxn>
              <a:cxn ang="0">
                <a:pos x="22" y="0"/>
              </a:cxn>
              <a:cxn ang="0">
                <a:pos x="32" y="2"/>
              </a:cxn>
              <a:cxn ang="0">
                <a:pos x="38" y="6"/>
              </a:cxn>
              <a:cxn ang="0">
                <a:pos x="44" y="14"/>
              </a:cxn>
              <a:cxn ang="0">
                <a:pos x="46" y="22"/>
              </a:cxn>
              <a:cxn ang="0">
                <a:pos x="46" y="22"/>
              </a:cxn>
            </a:cxnLst>
            <a:rect l="0" t="0" r="r" b="b"/>
            <a:pathLst>
              <a:path w="46" h="46">
                <a:moveTo>
                  <a:pt x="46" y="22"/>
                </a:moveTo>
                <a:lnTo>
                  <a:pt x="46" y="22"/>
                </a:lnTo>
                <a:lnTo>
                  <a:pt x="44" y="32"/>
                </a:lnTo>
                <a:lnTo>
                  <a:pt x="38" y="38"/>
                </a:lnTo>
                <a:lnTo>
                  <a:pt x="32" y="44"/>
                </a:lnTo>
                <a:lnTo>
                  <a:pt x="22" y="46"/>
                </a:lnTo>
                <a:lnTo>
                  <a:pt x="22" y="46"/>
                </a:lnTo>
                <a:lnTo>
                  <a:pt x="14" y="44"/>
                </a:lnTo>
                <a:lnTo>
                  <a:pt x="6" y="38"/>
                </a:ln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6"/>
                </a:lnTo>
                <a:lnTo>
                  <a:pt x="44" y="14"/>
                </a:lnTo>
                <a:lnTo>
                  <a:pt x="46" y="22"/>
                </a:lnTo>
                <a:lnTo>
                  <a:pt x="46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Freeform 226"/>
          <p:cNvSpPr>
            <a:spLocks/>
          </p:cNvSpPr>
          <p:nvPr/>
        </p:nvSpPr>
        <p:spPr bwMode="auto">
          <a:xfrm>
            <a:off x="6605010" y="2951424"/>
            <a:ext cx="142442" cy="147477"/>
          </a:xfrm>
          <a:custGeom>
            <a:avLst/>
            <a:gdLst/>
            <a:ahLst/>
            <a:cxnLst>
              <a:cxn ang="0">
                <a:pos x="42" y="22"/>
              </a:cxn>
              <a:cxn ang="0">
                <a:pos x="42" y="22"/>
              </a:cxn>
              <a:cxn ang="0">
                <a:pos x="40" y="32"/>
              </a:cxn>
              <a:cxn ang="0">
                <a:pos x="36" y="38"/>
              </a:cxn>
              <a:cxn ang="0">
                <a:pos x="30" y="42"/>
              </a:cxn>
              <a:cxn ang="0">
                <a:pos x="20" y="44"/>
              </a:cxn>
              <a:cxn ang="0">
                <a:pos x="20" y="44"/>
              </a:cxn>
              <a:cxn ang="0">
                <a:pos x="12" y="42"/>
              </a:cxn>
              <a:cxn ang="0">
                <a:pos x="6" y="38"/>
              </a:cxn>
              <a:cxn ang="0">
                <a:pos x="2" y="32"/>
              </a:cxn>
              <a:cxn ang="0">
                <a:pos x="0" y="22"/>
              </a:cxn>
              <a:cxn ang="0">
                <a:pos x="0" y="22"/>
              </a:cxn>
              <a:cxn ang="0">
                <a:pos x="2" y="14"/>
              </a:cxn>
              <a:cxn ang="0">
                <a:pos x="6" y="8"/>
              </a:cxn>
              <a:cxn ang="0">
                <a:pos x="12" y="2"/>
              </a:cxn>
              <a:cxn ang="0">
                <a:pos x="20" y="0"/>
              </a:cxn>
              <a:cxn ang="0">
                <a:pos x="20" y="0"/>
              </a:cxn>
              <a:cxn ang="0">
                <a:pos x="30" y="2"/>
              </a:cxn>
              <a:cxn ang="0">
                <a:pos x="36" y="8"/>
              </a:cxn>
              <a:cxn ang="0">
                <a:pos x="40" y="14"/>
              </a:cxn>
              <a:cxn ang="0">
                <a:pos x="42" y="22"/>
              </a:cxn>
              <a:cxn ang="0">
                <a:pos x="42" y="22"/>
              </a:cxn>
            </a:cxnLst>
            <a:rect l="0" t="0" r="r" b="b"/>
            <a:pathLst>
              <a:path w="42" h="44">
                <a:moveTo>
                  <a:pt x="42" y="22"/>
                </a:moveTo>
                <a:lnTo>
                  <a:pt x="42" y="22"/>
                </a:lnTo>
                <a:lnTo>
                  <a:pt x="40" y="32"/>
                </a:lnTo>
                <a:lnTo>
                  <a:pt x="36" y="38"/>
                </a:lnTo>
                <a:lnTo>
                  <a:pt x="30" y="42"/>
                </a:lnTo>
                <a:lnTo>
                  <a:pt x="20" y="44"/>
                </a:lnTo>
                <a:lnTo>
                  <a:pt x="20" y="44"/>
                </a:lnTo>
                <a:lnTo>
                  <a:pt x="12" y="42"/>
                </a:lnTo>
                <a:lnTo>
                  <a:pt x="6" y="38"/>
                </a:ln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8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30" y="2"/>
                </a:lnTo>
                <a:lnTo>
                  <a:pt x="36" y="8"/>
                </a:lnTo>
                <a:lnTo>
                  <a:pt x="40" y="14"/>
                </a:lnTo>
                <a:lnTo>
                  <a:pt x="42" y="22"/>
                </a:lnTo>
                <a:lnTo>
                  <a:pt x="42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Freeform 227"/>
          <p:cNvSpPr>
            <a:spLocks/>
          </p:cNvSpPr>
          <p:nvPr/>
        </p:nvSpPr>
        <p:spPr bwMode="auto">
          <a:xfrm>
            <a:off x="6605010" y="2958128"/>
            <a:ext cx="142442" cy="140773"/>
          </a:xfrm>
          <a:custGeom>
            <a:avLst/>
            <a:gdLst/>
            <a:ahLst/>
            <a:cxnLst>
              <a:cxn ang="0">
                <a:pos x="42" y="20"/>
              </a:cxn>
              <a:cxn ang="0">
                <a:pos x="42" y="20"/>
              </a:cxn>
              <a:cxn ang="0">
                <a:pos x="40" y="28"/>
              </a:cxn>
              <a:cxn ang="0">
                <a:pos x="36" y="36"/>
              </a:cxn>
              <a:cxn ang="0">
                <a:pos x="30" y="40"/>
              </a:cxn>
              <a:cxn ang="0">
                <a:pos x="20" y="42"/>
              </a:cxn>
              <a:cxn ang="0">
                <a:pos x="20" y="42"/>
              </a:cxn>
              <a:cxn ang="0">
                <a:pos x="12" y="40"/>
              </a:cxn>
              <a:cxn ang="0">
                <a:pos x="6" y="36"/>
              </a:cxn>
              <a:cxn ang="0">
                <a:pos x="2" y="28"/>
              </a:cxn>
              <a:cxn ang="0">
                <a:pos x="0" y="20"/>
              </a:cxn>
              <a:cxn ang="0">
                <a:pos x="0" y="20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20" y="0"/>
              </a:cxn>
              <a:cxn ang="0">
                <a:pos x="20" y="0"/>
              </a:cxn>
              <a:cxn ang="0">
                <a:pos x="30" y="2"/>
              </a:cxn>
              <a:cxn ang="0">
                <a:pos x="36" y="6"/>
              </a:cxn>
              <a:cxn ang="0">
                <a:pos x="40" y="12"/>
              </a:cxn>
              <a:cxn ang="0">
                <a:pos x="42" y="20"/>
              </a:cxn>
              <a:cxn ang="0">
                <a:pos x="42" y="20"/>
              </a:cxn>
            </a:cxnLst>
            <a:rect l="0" t="0" r="r" b="b"/>
            <a:pathLst>
              <a:path w="42" h="42">
                <a:moveTo>
                  <a:pt x="42" y="20"/>
                </a:moveTo>
                <a:lnTo>
                  <a:pt x="42" y="20"/>
                </a:lnTo>
                <a:lnTo>
                  <a:pt x="40" y="28"/>
                </a:lnTo>
                <a:lnTo>
                  <a:pt x="36" y="36"/>
                </a:lnTo>
                <a:lnTo>
                  <a:pt x="30" y="40"/>
                </a:lnTo>
                <a:lnTo>
                  <a:pt x="20" y="42"/>
                </a:lnTo>
                <a:lnTo>
                  <a:pt x="20" y="42"/>
                </a:lnTo>
                <a:lnTo>
                  <a:pt x="12" y="40"/>
                </a:lnTo>
                <a:lnTo>
                  <a:pt x="6" y="36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30" y="2"/>
                </a:lnTo>
                <a:lnTo>
                  <a:pt x="36" y="6"/>
                </a:lnTo>
                <a:lnTo>
                  <a:pt x="40" y="12"/>
                </a:lnTo>
                <a:lnTo>
                  <a:pt x="42" y="20"/>
                </a:lnTo>
                <a:lnTo>
                  <a:pt x="42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Freeform 228"/>
          <p:cNvSpPr>
            <a:spLocks/>
          </p:cNvSpPr>
          <p:nvPr/>
        </p:nvSpPr>
        <p:spPr bwMode="auto">
          <a:xfrm>
            <a:off x="6611793" y="2958128"/>
            <a:ext cx="128876" cy="134070"/>
          </a:xfrm>
          <a:custGeom>
            <a:avLst/>
            <a:gdLst/>
            <a:ahLst/>
            <a:cxnLst>
              <a:cxn ang="0">
                <a:pos x="38" y="20"/>
              </a:cxn>
              <a:cxn ang="0">
                <a:pos x="38" y="20"/>
              </a:cxn>
              <a:cxn ang="0">
                <a:pos x="38" y="28"/>
              </a:cxn>
              <a:cxn ang="0">
                <a:pos x="32" y="34"/>
              </a:cxn>
              <a:cxn ang="0">
                <a:pos x="26" y="38"/>
              </a:cxn>
              <a:cxn ang="0">
                <a:pos x="18" y="40"/>
              </a:cxn>
              <a:cxn ang="0">
                <a:pos x="18" y="40"/>
              </a:cxn>
              <a:cxn ang="0">
                <a:pos x="12" y="38"/>
              </a:cxn>
              <a:cxn ang="0">
                <a:pos x="6" y="34"/>
              </a:cxn>
              <a:cxn ang="0">
                <a:pos x="0" y="28"/>
              </a:cxn>
              <a:cxn ang="0">
                <a:pos x="0" y="20"/>
              </a:cxn>
              <a:cxn ang="0">
                <a:pos x="0" y="20"/>
              </a:cxn>
              <a:cxn ang="0">
                <a:pos x="0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18" y="0"/>
              </a:cxn>
              <a:cxn ang="0">
                <a:pos x="26" y="2"/>
              </a:cxn>
              <a:cxn ang="0">
                <a:pos x="32" y="6"/>
              </a:cxn>
              <a:cxn ang="0">
                <a:pos x="38" y="12"/>
              </a:cxn>
              <a:cxn ang="0">
                <a:pos x="38" y="20"/>
              </a:cxn>
              <a:cxn ang="0">
                <a:pos x="38" y="20"/>
              </a:cxn>
            </a:cxnLst>
            <a:rect l="0" t="0" r="r" b="b"/>
            <a:pathLst>
              <a:path w="38" h="40">
                <a:moveTo>
                  <a:pt x="38" y="20"/>
                </a:moveTo>
                <a:lnTo>
                  <a:pt x="38" y="20"/>
                </a:lnTo>
                <a:lnTo>
                  <a:pt x="38" y="28"/>
                </a:lnTo>
                <a:lnTo>
                  <a:pt x="32" y="34"/>
                </a:lnTo>
                <a:lnTo>
                  <a:pt x="26" y="38"/>
                </a:lnTo>
                <a:lnTo>
                  <a:pt x="18" y="40"/>
                </a:lnTo>
                <a:lnTo>
                  <a:pt x="18" y="40"/>
                </a:lnTo>
                <a:lnTo>
                  <a:pt x="12" y="38"/>
                </a:lnTo>
                <a:lnTo>
                  <a:pt x="6" y="34"/>
                </a:lnTo>
                <a:lnTo>
                  <a:pt x="0" y="28"/>
                </a:lnTo>
                <a:lnTo>
                  <a:pt x="0" y="20"/>
                </a:lnTo>
                <a:lnTo>
                  <a:pt x="0" y="20"/>
                </a:lnTo>
                <a:lnTo>
                  <a:pt x="0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8" y="12"/>
                </a:lnTo>
                <a:lnTo>
                  <a:pt x="38" y="20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Freeform 229"/>
          <p:cNvSpPr>
            <a:spLocks/>
          </p:cNvSpPr>
          <p:nvPr/>
        </p:nvSpPr>
        <p:spPr bwMode="auto">
          <a:xfrm>
            <a:off x="6611793" y="2964831"/>
            <a:ext cx="128876" cy="127366"/>
          </a:xfrm>
          <a:custGeom>
            <a:avLst/>
            <a:gdLst/>
            <a:ahLst/>
            <a:cxnLst>
              <a:cxn ang="0">
                <a:pos x="38" y="18"/>
              </a:cxn>
              <a:cxn ang="0">
                <a:pos x="38" y="18"/>
              </a:cxn>
              <a:cxn ang="0">
                <a:pos x="36" y="26"/>
              </a:cxn>
              <a:cxn ang="0">
                <a:pos x="32" y="32"/>
              </a:cxn>
              <a:cxn ang="0">
                <a:pos x="26" y="36"/>
              </a:cxn>
              <a:cxn ang="0">
                <a:pos x="18" y="38"/>
              </a:cxn>
              <a:cxn ang="0">
                <a:pos x="18" y="38"/>
              </a:cxn>
              <a:cxn ang="0">
                <a:pos x="12" y="36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18" y="0"/>
              </a:cxn>
              <a:cxn ang="0">
                <a:pos x="26" y="2"/>
              </a:cxn>
              <a:cxn ang="0">
                <a:pos x="32" y="6"/>
              </a:cxn>
              <a:cxn ang="0">
                <a:pos x="36" y="12"/>
              </a:cxn>
              <a:cxn ang="0">
                <a:pos x="38" y="18"/>
              </a:cxn>
              <a:cxn ang="0">
                <a:pos x="38" y="18"/>
              </a:cxn>
            </a:cxnLst>
            <a:rect l="0" t="0" r="r" b="b"/>
            <a:pathLst>
              <a:path w="38" h="38">
                <a:moveTo>
                  <a:pt x="38" y="18"/>
                </a:moveTo>
                <a:lnTo>
                  <a:pt x="38" y="18"/>
                </a:ln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  <a:lnTo>
                  <a:pt x="3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Freeform 230"/>
          <p:cNvSpPr>
            <a:spLocks/>
          </p:cNvSpPr>
          <p:nvPr/>
        </p:nvSpPr>
        <p:spPr bwMode="auto">
          <a:xfrm>
            <a:off x="6618576" y="2964831"/>
            <a:ext cx="115310" cy="120663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34" y="18"/>
              </a:cxn>
              <a:cxn ang="0">
                <a:pos x="34" y="26"/>
              </a:cxn>
              <a:cxn ang="0">
                <a:pos x="30" y="32"/>
              </a:cxn>
              <a:cxn ang="0">
                <a:pos x="24" y="34"/>
              </a:cxn>
              <a:cxn ang="0">
                <a:pos x="16" y="36"/>
              </a:cxn>
              <a:cxn ang="0">
                <a:pos x="16" y="36"/>
              </a:cxn>
              <a:cxn ang="0">
                <a:pos x="10" y="34"/>
              </a:cxn>
              <a:cxn ang="0">
                <a:pos x="4" y="32"/>
              </a:cxn>
              <a:cxn ang="0">
                <a:pos x="0" y="26"/>
              </a:cxn>
              <a:cxn ang="0">
                <a:pos x="0" y="18"/>
              </a:cxn>
              <a:cxn ang="0">
                <a:pos x="0" y="18"/>
              </a:cxn>
              <a:cxn ang="0">
                <a:pos x="0" y="12"/>
              </a:cxn>
              <a:cxn ang="0">
                <a:pos x="4" y="6"/>
              </a:cxn>
              <a:cxn ang="0">
                <a:pos x="10" y="2"/>
              </a:cxn>
              <a:cxn ang="0">
                <a:pos x="16" y="0"/>
              </a:cxn>
              <a:cxn ang="0">
                <a:pos x="16" y="0"/>
              </a:cxn>
              <a:cxn ang="0">
                <a:pos x="24" y="2"/>
              </a:cxn>
              <a:cxn ang="0">
                <a:pos x="30" y="6"/>
              </a:cxn>
              <a:cxn ang="0">
                <a:pos x="34" y="12"/>
              </a:cxn>
              <a:cxn ang="0">
                <a:pos x="34" y="18"/>
              </a:cxn>
              <a:cxn ang="0">
                <a:pos x="34" y="18"/>
              </a:cxn>
            </a:cxnLst>
            <a:rect l="0" t="0" r="r" b="b"/>
            <a:pathLst>
              <a:path w="34" h="36">
                <a:moveTo>
                  <a:pt x="34" y="18"/>
                </a:moveTo>
                <a:lnTo>
                  <a:pt x="34" y="18"/>
                </a:lnTo>
                <a:lnTo>
                  <a:pt x="34" y="26"/>
                </a:lnTo>
                <a:lnTo>
                  <a:pt x="30" y="32"/>
                </a:lnTo>
                <a:lnTo>
                  <a:pt x="24" y="34"/>
                </a:lnTo>
                <a:lnTo>
                  <a:pt x="16" y="36"/>
                </a:lnTo>
                <a:lnTo>
                  <a:pt x="16" y="36"/>
                </a:lnTo>
                <a:lnTo>
                  <a:pt x="10" y="34"/>
                </a:lnTo>
                <a:lnTo>
                  <a:pt x="4" y="32"/>
                </a:lnTo>
                <a:lnTo>
                  <a:pt x="0" y="26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lnTo>
                  <a:pt x="24" y="2"/>
                </a:lnTo>
                <a:lnTo>
                  <a:pt x="30" y="6"/>
                </a:lnTo>
                <a:lnTo>
                  <a:pt x="34" y="1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Freeform 233"/>
          <p:cNvSpPr>
            <a:spLocks/>
          </p:cNvSpPr>
          <p:nvPr/>
        </p:nvSpPr>
        <p:spPr bwMode="auto">
          <a:xfrm>
            <a:off x="6862763" y="3910022"/>
            <a:ext cx="74613" cy="268139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10" y="34"/>
              </a:cxn>
              <a:cxn ang="0">
                <a:pos x="2" y="60"/>
              </a:cxn>
              <a:cxn ang="0">
                <a:pos x="0" y="72"/>
              </a:cxn>
              <a:cxn ang="0">
                <a:pos x="0" y="80"/>
              </a:cxn>
              <a:cxn ang="0">
                <a:pos x="14" y="74"/>
              </a:cxn>
              <a:cxn ang="0">
                <a:pos x="14" y="74"/>
              </a:cxn>
              <a:cxn ang="0">
                <a:pos x="16" y="38"/>
              </a:cxn>
              <a:cxn ang="0">
                <a:pos x="18" y="14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22" h="80">
                <a:moveTo>
                  <a:pt x="22" y="0"/>
                </a:moveTo>
                <a:lnTo>
                  <a:pt x="22" y="0"/>
                </a:lnTo>
                <a:lnTo>
                  <a:pt x="10" y="34"/>
                </a:lnTo>
                <a:lnTo>
                  <a:pt x="2" y="60"/>
                </a:lnTo>
                <a:lnTo>
                  <a:pt x="0" y="72"/>
                </a:lnTo>
                <a:lnTo>
                  <a:pt x="0" y="80"/>
                </a:lnTo>
                <a:lnTo>
                  <a:pt x="14" y="74"/>
                </a:lnTo>
                <a:lnTo>
                  <a:pt x="14" y="74"/>
                </a:lnTo>
                <a:lnTo>
                  <a:pt x="16" y="38"/>
                </a:lnTo>
                <a:lnTo>
                  <a:pt x="18" y="1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32" name="TextBox 101"/>
          <p:cNvSpPr txBox="1">
            <a:spLocks noChangeArrowheads="1"/>
          </p:cNvSpPr>
          <p:nvPr/>
        </p:nvSpPr>
        <p:spPr bwMode="auto">
          <a:xfrm>
            <a:off x="6858411" y="3498878"/>
            <a:ext cx="731204" cy="13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</a:t>
            </a:r>
            <a:endParaRPr lang="en-US" sz="8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745163" y="4144963"/>
            <a:ext cx="13589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 bwMode="auto">
          <a:xfrm>
            <a:off x="5189537" y="3714750"/>
            <a:ext cx="314325" cy="323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Flowchart: Extract 107"/>
          <p:cNvSpPr/>
          <p:nvPr/>
        </p:nvSpPr>
        <p:spPr bwMode="auto">
          <a:xfrm>
            <a:off x="5294313" y="3822699"/>
            <a:ext cx="104775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399089" y="3930650"/>
            <a:ext cx="314325" cy="3222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5" name="Flowchart: Extract 114"/>
          <p:cNvSpPr/>
          <p:nvPr/>
        </p:nvSpPr>
        <p:spPr bwMode="auto">
          <a:xfrm>
            <a:off x="5503863" y="4038600"/>
            <a:ext cx="104775" cy="106364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086350" y="4038600"/>
            <a:ext cx="312738" cy="3222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Flowchart: Extract 117"/>
          <p:cNvSpPr/>
          <p:nvPr/>
        </p:nvSpPr>
        <p:spPr bwMode="auto">
          <a:xfrm>
            <a:off x="5191125" y="4146551"/>
            <a:ext cx="103188" cy="106364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23" name="Text Box 160"/>
          <p:cNvSpPr txBox="1">
            <a:spLocks noChangeArrowheads="1"/>
          </p:cNvSpPr>
          <p:nvPr/>
        </p:nvSpPr>
        <p:spPr bwMode="auto">
          <a:xfrm>
            <a:off x="4279900" y="2667000"/>
            <a:ext cx="2044700" cy="95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Lower cost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for smaller amount of active molecule and targeting system </a:t>
            </a:r>
          </a:p>
        </p:txBody>
      </p:sp>
      <p:sp>
        <p:nvSpPr>
          <p:cNvPr id="105" name="Arc 104"/>
          <p:cNvSpPr/>
          <p:nvPr/>
        </p:nvSpPr>
        <p:spPr bwMode="auto">
          <a:xfrm flipV="1">
            <a:off x="6372225" y="2422525"/>
            <a:ext cx="627063" cy="1722438"/>
          </a:xfrm>
          <a:prstGeom prst="arc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19" name="Text Box 160"/>
          <p:cNvSpPr txBox="1">
            <a:spLocks noChangeArrowheads="1"/>
          </p:cNvSpPr>
          <p:nvPr/>
        </p:nvSpPr>
        <p:spPr bwMode="auto">
          <a:xfrm>
            <a:off x="6890452" y="2362200"/>
            <a:ext cx="1567748" cy="7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Side effects mitigated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or eliminated</a:t>
            </a:r>
          </a:p>
        </p:txBody>
      </p:sp>
      <p:sp>
        <p:nvSpPr>
          <p:cNvPr id="110" name="Flowchart: Extract 109"/>
          <p:cNvSpPr/>
          <p:nvPr/>
        </p:nvSpPr>
        <p:spPr bwMode="auto">
          <a:xfrm>
            <a:off x="7208839" y="4252913"/>
            <a:ext cx="104775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Flowchart: Extract 110"/>
          <p:cNvSpPr/>
          <p:nvPr/>
        </p:nvSpPr>
        <p:spPr bwMode="auto">
          <a:xfrm>
            <a:off x="7313612" y="4360863"/>
            <a:ext cx="103187" cy="106362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Flowchart: Extract 111"/>
          <p:cNvSpPr/>
          <p:nvPr/>
        </p:nvSpPr>
        <p:spPr bwMode="auto">
          <a:xfrm>
            <a:off x="7208839" y="4467225"/>
            <a:ext cx="104775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14" name="Text Box 160"/>
          <p:cNvSpPr txBox="1">
            <a:spLocks noChangeArrowheads="1"/>
          </p:cNvSpPr>
          <p:nvPr/>
        </p:nvSpPr>
        <p:spPr bwMode="auto">
          <a:xfrm>
            <a:off x="7175500" y="4683333"/>
            <a:ext cx="1587500" cy="9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The 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right therapeutic dose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reaches the target</a:t>
            </a:r>
          </a:p>
        </p:txBody>
      </p:sp>
      <p:sp>
        <p:nvSpPr>
          <p:cNvPr id="104" name="Arc 103"/>
          <p:cNvSpPr/>
          <p:nvPr/>
        </p:nvSpPr>
        <p:spPr bwMode="auto">
          <a:xfrm>
            <a:off x="5535613" y="4144963"/>
            <a:ext cx="627062" cy="754062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09" name="Text Box 160"/>
          <p:cNvSpPr txBox="1">
            <a:spLocks noChangeArrowheads="1"/>
          </p:cNvSpPr>
          <p:nvPr/>
        </p:nvSpPr>
        <p:spPr bwMode="auto">
          <a:xfrm>
            <a:off x="5399088" y="4898464"/>
            <a:ext cx="1671637" cy="73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400" b="1">
                <a:latin typeface="Tahoma" pitchFamily="34" charset="0"/>
                <a:cs typeface="Tahoma" pitchFamily="34" charset="0"/>
              </a:rPr>
              <a:t>Less active released </a:t>
            </a:r>
            <a:r>
              <a:rPr lang="sv-SE" sz="1400">
                <a:latin typeface="Tahoma" pitchFamily="34" charset="0"/>
                <a:cs typeface="Tahoma" pitchFamily="34" charset="0"/>
              </a:rPr>
              <a:t>into the environment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6026151" y="4575175"/>
            <a:ext cx="312738" cy="323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0" name="Flowchart: Extract 129"/>
          <p:cNvSpPr/>
          <p:nvPr/>
        </p:nvSpPr>
        <p:spPr bwMode="auto">
          <a:xfrm>
            <a:off x="6130925" y="4683126"/>
            <a:ext cx="103189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5" name="Flowchart: Extract 154"/>
          <p:cNvSpPr/>
          <p:nvPr/>
        </p:nvSpPr>
        <p:spPr bwMode="auto">
          <a:xfrm>
            <a:off x="3048000" y="6127750"/>
            <a:ext cx="104775" cy="10795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407" name="Text Box 160"/>
          <p:cNvSpPr txBox="1">
            <a:spLocks noChangeArrowheads="1"/>
          </p:cNvSpPr>
          <p:nvPr/>
        </p:nvSpPr>
        <p:spPr bwMode="auto">
          <a:xfrm>
            <a:off x="3132916" y="6019800"/>
            <a:ext cx="156767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Active ingredient</a:t>
            </a:r>
          </a:p>
        </p:txBody>
      </p:sp>
      <p:sp>
        <p:nvSpPr>
          <p:cNvPr id="154" name="Oval 153"/>
          <p:cNvSpPr/>
          <p:nvPr/>
        </p:nvSpPr>
        <p:spPr bwMode="auto">
          <a:xfrm>
            <a:off x="4876800" y="5943606"/>
            <a:ext cx="312738" cy="3222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405" name="Text Box 160"/>
          <p:cNvSpPr txBox="1">
            <a:spLocks noChangeArrowheads="1"/>
          </p:cNvSpPr>
          <p:nvPr/>
        </p:nvSpPr>
        <p:spPr bwMode="auto">
          <a:xfrm>
            <a:off x="5146653" y="5943600"/>
            <a:ext cx="1566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cs typeface="Tahoma" pitchFamily="34" charset="0"/>
              </a:rPr>
              <a:t>Nano-enabled targeting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system</a:t>
            </a:r>
          </a:p>
        </p:txBody>
      </p:sp>
      <p:sp>
        <p:nvSpPr>
          <p:cNvPr id="16403" name="TextBox 7"/>
          <p:cNvSpPr txBox="1">
            <a:spLocks noChangeArrowheads="1"/>
          </p:cNvSpPr>
          <p:nvPr/>
        </p:nvSpPr>
        <p:spPr bwMode="auto">
          <a:xfrm>
            <a:off x="7729538" y="6611938"/>
            <a:ext cx="14144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Source: Lux Research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334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Lux Research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technology enables control of delivery?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50292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Nanoparticulate reformulations/ depot systems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Nano-encapsulation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Bio/chemical targeting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materials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Drug-device combinations</a:t>
            </a:r>
          </a:p>
          <a:p>
            <a:endParaRPr lang="en-US" dirty="0" smtClean="0"/>
          </a:p>
        </p:txBody>
      </p:sp>
      <p:pic>
        <p:nvPicPr>
          <p:cNvPr id="54276" name="Picture 4" descr="http://www.kereos.com/images/perf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925" y="4476750"/>
            <a:ext cx="4638675" cy="2152650"/>
          </a:xfrm>
          <a:prstGeom prst="rect">
            <a:avLst/>
          </a:prstGeom>
          <a:noFill/>
        </p:spPr>
      </p:pic>
      <p:pic>
        <p:nvPicPr>
          <p:cNvPr id="7" name="Picture 9" descr="nano2"/>
          <p:cNvPicPr>
            <a:picLocks noChangeAspect="1" noChangeArrowheads="1"/>
          </p:cNvPicPr>
          <p:nvPr/>
        </p:nvPicPr>
        <p:blipFill>
          <a:blip r:embed="rId3" cstate="print"/>
          <a:srcRect t="2107" r="38538" b="37173"/>
          <a:stretch>
            <a:fillRect/>
          </a:stretch>
        </p:blipFill>
        <p:spPr bwMode="auto">
          <a:xfrm>
            <a:off x="5275262" y="1638300"/>
            <a:ext cx="3716338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Lux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Site-specific, targeted delivery + imaging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C:\Users\Brooks\Desktop\Nanotherapeutics Initiative (3)_Page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534400" cy="556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6324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Nanotherapeutics Initiative, Kam Leong, Duke University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hurdles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Formulations likely need to be tailored for each new product, lengthening development cycles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nanobiotech opportunity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overview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Nanobiotech in NC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  <a:p>
            <a:pPr marL="514350" indent="-514350">
              <a:spcBef>
                <a:spcPct val="20000"/>
              </a:spcBef>
              <a:spcAft>
                <a:spcPct val="50000"/>
              </a:spcAft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Advancing Nanobiotech Commercialization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2346325"/>
            <a:ext cx="82978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Strong s</a:t>
            </a:r>
            <a:r>
              <a:rPr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cientific publishing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patenting activity</a:t>
            </a:r>
          </a:p>
        </p:txBody>
      </p:sp>
      <p:sp>
        <p:nvSpPr>
          <p:cNvPr id="19460" name="Content Placeholder 6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886200" cy="4572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sz="1400" b="1" dirty="0"/>
              <a:t>Number of published journal articles</a:t>
            </a:r>
          </a:p>
        </p:txBody>
      </p:sp>
      <p:sp>
        <p:nvSpPr>
          <p:cNvPr id="19461" name="Content Placeholder 7"/>
          <p:cNvSpPr>
            <a:spLocks noGrp="1"/>
          </p:cNvSpPr>
          <p:nvPr>
            <p:ph sz="half" idx="2"/>
          </p:nvPr>
        </p:nvSpPr>
        <p:spPr>
          <a:xfrm>
            <a:off x="4844901" y="2133600"/>
            <a:ext cx="3886200" cy="4572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1400" b="1" dirty="0" smtClean="0"/>
              <a:t>Number of issued patents and patent applications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24000" y="2971800"/>
            <a:ext cx="2133600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7162800" y="6324600"/>
            <a:ext cx="1414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Source: Lux Research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81700" y="3162299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1564957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Nano-enabled targeted delivery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Targeted nano-enabled delivery market to boom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2010 market size: $6.8 B</a:t>
            </a:r>
          </a:p>
          <a:p>
            <a:r>
              <a:rPr lang="en-US" sz="2400" dirty="0" smtClean="0"/>
              <a:t>2015 market size: $21.1 B</a:t>
            </a:r>
          </a:p>
          <a:p>
            <a:r>
              <a:rPr lang="en-US" sz="2400" dirty="0" smtClean="0"/>
              <a:t>Other applications for nano-enabled delivery include cosmeceuticals, nutraceuticals, agriculture, and food</a:t>
            </a:r>
          </a:p>
          <a:p>
            <a:r>
              <a:rPr lang="en-US" sz="2400" dirty="0" smtClean="0"/>
              <a:t>Drug delivery claims 97% of the total targeted delivery market today; 90% by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62800" y="6324600"/>
            <a:ext cx="1414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Source: Lux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Space highly fragmented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sz="1400" b="1" dirty="0"/>
              <a:t>Companies with highest number of targeted delivery patents</a:t>
            </a:r>
            <a:endParaRPr lang="en-US" sz="1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400" b="1" dirty="0" smtClean="0"/>
              <a:t>Breakdown of targeted delivery developers by type and by 2008 revenue</a:t>
            </a:r>
            <a:endParaRPr lang="en-US" sz="1400" b="1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57200" y="2133600"/>
          <a:ext cx="365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0" name="Freeform 8"/>
          <p:cNvSpPr>
            <a:spLocks/>
          </p:cNvSpPr>
          <p:nvPr/>
        </p:nvSpPr>
        <p:spPr bwMode="auto">
          <a:xfrm>
            <a:off x="4803775" y="3557588"/>
            <a:ext cx="1443038" cy="142398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43" y="104"/>
              </a:cxn>
              <a:cxn ang="0">
                <a:pos x="13" y="214"/>
              </a:cxn>
              <a:cxn ang="0">
                <a:pos x="0" y="324"/>
              </a:cxn>
              <a:cxn ang="0">
                <a:pos x="13" y="433"/>
              </a:cxn>
              <a:cxn ang="0">
                <a:pos x="43" y="537"/>
              </a:cxn>
              <a:cxn ang="0">
                <a:pos x="98" y="641"/>
              </a:cxn>
              <a:cxn ang="0">
                <a:pos x="171" y="726"/>
              </a:cxn>
              <a:cxn ang="0">
                <a:pos x="263" y="799"/>
              </a:cxn>
              <a:cxn ang="0">
                <a:pos x="336" y="842"/>
              </a:cxn>
              <a:cxn ang="0">
                <a:pos x="421" y="872"/>
              </a:cxn>
              <a:cxn ang="0">
                <a:pos x="501" y="891"/>
              </a:cxn>
              <a:cxn ang="0">
                <a:pos x="586" y="897"/>
              </a:cxn>
              <a:cxn ang="0">
                <a:pos x="671" y="891"/>
              </a:cxn>
              <a:cxn ang="0">
                <a:pos x="757" y="872"/>
              </a:cxn>
              <a:cxn ang="0">
                <a:pos x="836" y="836"/>
              </a:cxn>
              <a:cxn ang="0">
                <a:pos x="909" y="793"/>
              </a:cxn>
              <a:cxn ang="0">
                <a:pos x="580" y="317"/>
              </a:cxn>
              <a:cxn ang="0">
                <a:pos x="98" y="0"/>
              </a:cxn>
            </a:cxnLst>
            <a:rect l="0" t="0" r="r" b="b"/>
            <a:pathLst>
              <a:path w="909" h="897">
                <a:moveTo>
                  <a:pt x="98" y="0"/>
                </a:moveTo>
                <a:lnTo>
                  <a:pt x="43" y="104"/>
                </a:lnTo>
                <a:lnTo>
                  <a:pt x="13" y="214"/>
                </a:lnTo>
                <a:lnTo>
                  <a:pt x="0" y="324"/>
                </a:lnTo>
                <a:lnTo>
                  <a:pt x="13" y="433"/>
                </a:lnTo>
                <a:lnTo>
                  <a:pt x="43" y="537"/>
                </a:lnTo>
                <a:lnTo>
                  <a:pt x="98" y="641"/>
                </a:lnTo>
                <a:lnTo>
                  <a:pt x="171" y="726"/>
                </a:lnTo>
                <a:lnTo>
                  <a:pt x="263" y="799"/>
                </a:lnTo>
                <a:lnTo>
                  <a:pt x="336" y="842"/>
                </a:lnTo>
                <a:lnTo>
                  <a:pt x="421" y="872"/>
                </a:lnTo>
                <a:lnTo>
                  <a:pt x="501" y="891"/>
                </a:lnTo>
                <a:lnTo>
                  <a:pt x="586" y="897"/>
                </a:lnTo>
                <a:lnTo>
                  <a:pt x="671" y="891"/>
                </a:lnTo>
                <a:lnTo>
                  <a:pt x="757" y="872"/>
                </a:lnTo>
                <a:lnTo>
                  <a:pt x="836" y="836"/>
                </a:lnTo>
                <a:lnTo>
                  <a:pt x="909" y="793"/>
                </a:lnTo>
                <a:lnTo>
                  <a:pt x="580" y="317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959350" y="3141663"/>
            <a:ext cx="1287463" cy="919163"/>
          </a:xfrm>
          <a:custGeom>
            <a:avLst/>
            <a:gdLst/>
            <a:ahLst/>
            <a:cxnLst>
              <a:cxn ang="0">
                <a:pos x="811" y="104"/>
              </a:cxn>
              <a:cxn ang="0">
                <a:pos x="714" y="49"/>
              </a:cxn>
              <a:cxn ang="0">
                <a:pos x="604" y="12"/>
              </a:cxn>
              <a:cxn ang="0">
                <a:pos x="494" y="0"/>
              </a:cxn>
              <a:cxn ang="0">
                <a:pos x="378" y="12"/>
              </a:cxn>
              <a:cxn ang="0">
                <a:pos x="274" y="37"/>
              </a:cxn>
              <a:cxn ang="0">
                <a:pos x="171" y="92"/>
              </a:cxn>
              <a:cxn ang="0">
                <a:pos x="85" y="159"/>
              </a:cxn>
              <a:cxn ang="0">
                <a:pos x="6" y="250"/>
              </a:cxn>
              <a:cxn ang="0">
                <a:pos x="0" y="262"/>
              </a:cxn>
              <a:cxn ang="0">
                <a:pos x="482" y="579"/>
              </a:cxn>
              <a:cxn ang="0">
                <a:pos x="811" y="104"/>
              </a:cxn>
            </a:cxnLst>
            <a:rect l="0" t="0" r="r" b="b"/>
            <a:pathLst>
              <a:path w="811" h="579">
                <a:moveTo>
                  <a:pt x="811" y="104"/>
                </a:moveTo>
                <a:lnTo>
                  <a:pt x="714" y="49"/>
                </a:lnTo>
                <a:lnTo>
                  <a:pt x="604" y="12"/>
                </a:lnTo>
                <a:lnTo>
                  <a:pt x="494" y="0"/>
                </a:lnTo>
                <a:lnTo>
                  <a:pt x="378" y="12"/>
                </a:lnTo>
                <a:lnTo>
                  <a:pt x="274" y="37"/>
                </a:lnTo>
                <a:lnTo>
                  <a:pt x="171" y="92"/>
                </a:lnTo>
                <a:lnTo>
                  <a:pt x="85" y="159"/>
                </a:lnTo>
                <a:lnTo>
                  <a:pt x="6" y="250"/>
                </a:lnTo>
                <a:lnTo>
                  <a:pt x="0" y="262"/>
                </a:lnTo>
                <a:lnTo>
                  <a:pt x="482" y="579"/>
                </a:lnTo>
                <a:lnTo>
                  <a:pt x="811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6934200" y="3200400"/>
            <a:ext cx="687388" cy="1828800"/>
            <a:chOff x="6934200" y="3373438"/>
            <a:chExt cx="687388" cy="1374775"/>
          </a:xfrm>
        </p:grpSpPr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6934200" y="3373438"/>
              <a:ext cx="687388" cy="204788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6934200" y="3578225"/>
              <a:ext cx="687388" cy="857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6934200" y="3663950"/>
              <a:ext cx="687388" cy="155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6934200" y="3819525"/>
              <a:ext cx="687388" cy="125413"/>
            </a:xfrm>
            <a:prstGeom prst="rect">
              <a:avLst/>
            </a:prstGeom>
            <a:solidFill>
              <a:srgbClr val="BBE0E3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6934200" y="3944938"/>
              <a:ext cx="687388" cy="8032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670789" y="5029200"/>
            <a:ext cx="15776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220 Private companies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4800600" y="2895600"/>
            <a:ext cx="8383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100+ others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7696200" y="3352800"/>
            <a:ext cx="10643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5050" algn="r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&gt;$1B	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5050" algn="r"/>
              </a:tabLst>
            </a:pPr>
            <a:r>
              <a:rPr lang="en-US" sz="1000" dirty="0" smtClean="0">
                <a:solidFill>
                  <a:srgbClr val="000000"/>
                </a:solidFill>
                <a:latin typeface="Tahoma" pitchFamily="34" charset="0"/>
              </a:rPr>
              <a:t>$500M-1B	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5050" algn="r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$100M-500M	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5050" algn="r"/>
              </a:tabLst>
            </a:pPr>
            <a:r>
              <a:rPr lang="en-US" sz="1000" dirty="0" smtClean="0">
                <a:solidFill>
                  <a:srgbClr val="000000"/>
                </a:solidFill>
                <a:latin typeface="Tahoma" pitchFamily="34" charset="0"/>
              </a:rPr>
              <a:t>$50M-100M	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5050" algn="r"/>
              </a:tabLst>
            </a:pPr>
            <a:r>
              <a:rPr lang="en-US" sz="1000" dirty="0" smtClean="0">
                <a:solidFill>
                  <a:srgbClr val="000000"/>
                </a:solidFill>
                <a:latin typeface="Tahoma" pitchFamily="34" charset="0"/>
              </a:rPr>
              <a:t>&lt;$50M	89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553200" y="2971800"/>
            <a:ext cx="14652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153 Public</a:t>
            </a: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</a:rPr>
              <a:t> companies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248400" y="4800600"/>
            <a:ext cx="685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248400" y="320040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Freeform 22"/>
          <p:cNvSpPr>
            <a:spLocks/>
          </p:cNvSpPr>
          <p:nvPr/>
        </p:nvSpPr>
        <p:spPr bwMode="auto">
          <a:xfrm>
            <a:off x="5724525" y="3306763"/>
            <a:ext cx="919163" cy="1509713"/>
          </a:xfrm>
          <a:custGeom>
            <a:avLst/>
            <a:gdLst/>
            <a:ahLst/>
            <a:cxnLst>
              <a:cxn ang="0">
                <a:pos x="329" y="951"/>
              </a:cxn>
              <a:cxn ang="0">
                <a:pos x="421" y="872"/>
              </a:cxn>
              <a:cxn ang="0">
                <a:pos x="494" y="786"/>
              </a:cxn>
              <a:cxn ang="0">
                <a:pos x="543" y="683"/>
              </a:cxn>
              <a:cxn ang="0">
                <a:pos x="573" y="579"/>
              </a:cxn>
              <a:cxn ang="0">
                <a:pos x="579" y="469"/>
              </a:cxn>
              <a:cxn ang="0">
                <a:pos x="567" y="353"/>
              </a:cxn>
              <a:cxn ang="0">
                <a:pos x="530" y="244"/>
              </a:cxn>
              <a:cxn ang="0">
                <a:pos x="476" y="146"/>
              </a:cxn>
              <a:cxn ang="0">
                <a:pos x="408" y="67"/>
              </a:cxn>
              <a:cxn ang="0">
                <a:pos x="329" y="0"/>
              </a:cxn>
              <a:cxn ang="0">
                <a:pos x="0" y="475"/>
              </a:cxn>
              <a:cxn ang="0">
                <a:pos x="329" y="951"/>
              </a:cxn>
            </a:cxnLst>
            <a:rect l="0" t="0" r="r" b="b"/>
            <a:pathLst>
              <a:path w="579" h="951">
                <a:moveTo>
                  <a:pt x="329" y="951"/>
                </a:moveTo>
                <a:lnTo>
                  <a:pt x="421" y="872"/>
                </a:lnTo>
                <a:lnTo>
                  <a:pt x="494" y="786"/>
                </a:lnTo>
                <a:lnTo>
                  <a:pt x="543" y="683"/>
                </a:lnTo>
                <a:lnTo>
                  <a:pt x="573" y="579"/>
                </a:lnTo>
                <a:lnTo>
                  <a:pt x="579" y="469"/>
                </a:lnTo>
                <a:lnTo>
                  <a:pt x="567" y="353"/>
                </a:lnTo>
                <a:lnTo>
                  <a:pt x="530" y="244"/>
                </a:lnTo>
                <a:lnTo>
                  <a:pt x="476" y="146"/>
                </a:lnTo>
                <a:lnTo>
                  <a:pt x="408" y="67"/>
                </a:lnTo>
                <a:lnTo>
                  <a:pt x="329" y="0"/>
                </a:lnTo>
                <a:lnTo>
                  <a:pt x="0" y="475"/>
                </a:lnTo>
                <a:lnTo>
                  <a:pt x="329" y="95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7"/>
          <p:cNvSpPr txBox="1"/>
          <p:nvPr/>
        </p:nvSpPr>
        <p:spPr>
          <a:xfrm>
            <a:off x="7239000" y="6324600"/>
            <a:ext cx="1414156" cy="246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ahoma" pitchFamily="34" charset="0"/>
                <a:cs typeface="Tahoma" pitchFamily="34" charset="0"/>
              </a:rPr>
              <a:t>Source: Lux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Tissue engineering constructs that control cell response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C:\Users\Brooks\Desktop\Nanotherapeutics Initiative (3)_Pa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1295400"/>
            <a:ext cx="8534400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25908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324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Nanotherapeutics Initiative, Kam Leong, Duke University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Nano-enabled TERM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Technologies:  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 Tissue regeneration scaffolds   -  Structural implant materials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 Bone repair		    -  Bioresorbable materials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 Some implantable devices	    -  Surgical aids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 Operating tools		    -  Smart instruments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drivers: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“Smart biomaterials” currently $47B opportunity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Spinal repair, active wound care, bone fillers, &amp; orthopedic biomaterials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to increase with aging baby-boom generation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Hurdles: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applications (especially spine-related injury)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early stage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around implantable devices is incremental, rarely disruptive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4886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 Lux Research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 a burgeoning field with challenges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6448" y="1600200"/>
            <a:ext cx="8531352" cy="44958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Shortage of qualified personnel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of workforce for future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funding for early-stage innovation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for: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Low-cost, flexible research space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Multidisciplinary research partnerships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development connections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Pre-clinical/clinical testing guidance &amp; facilities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GMP capability/manufacturing scale up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Manufacturing advanced nanomedical products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Innovations required at this time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players may have capabilities in house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Small, emerging companies may struggle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Few third party contractors ready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Numerous issues: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Reliability/robustness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EH&amp;S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Supply chain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Patents/knowhow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Defined procedures for FDA submission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 needed by emerging companies 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and regulatory strategy &amp; guidance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Formulation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Analytics/bioanalytics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characterization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manufacturing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ICH stability  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In-vitro release testing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nanobiotech opportunity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overview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Nanobiotech in NC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  <a:p>
            <a:pPr marL="514350" indent="-514350">
              <a:spcBef>
                <a:spcPct val="20000"/>
              </a:spcBef>
              <a:spcAft>
                <a:spcPct val="50000"/>
              </a:spcAft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Advancing Nanobiotech Commercialization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4114800"/>
            <a:ext cx="5334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 for NC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5181600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Assets to succeed lie in Charlotte, Piedmont Triad, &amp; Triangle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 of nanotech research activity, medical centers, related large/emerging companies, &amp; investors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be nationally competitive, imperative to leverage resident assets &amp; collaborate</a:t>
            </a:r>
          </a:p>
        </p:txBody>
      </p:sp>
      <p:pic>
        <p:nvPicPr>
          <p:cNvPr id="5" name="Picture 4" descr="cid:image004.png@01C9AC91.85CB2C10"/>
          <p:cNvPicPr/>
          <p:nvPr/>
        </p:nvPicPr>
        <p:blipFill>
          <a:blip r:embed="rId3" r:link="rId4" cstate="print"/>
          <a:srcRect t="10417"/>
          <a:stretch>
            <a:fillRect/>
          </a:stretch>
        </p:blipFill>
        <p:spPr bwMode="auto">
          <a:xfrm>
            <a:off x="685800" y="1524000"/>
            <a:ext cx="7315200" cy="301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Nanobiotechnology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628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nanotechnology materials, tools, 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&amp; processes in the life sciences &amp; medicine  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Commercial applications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lvl="1">
              <a:buSzPct val="50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Therapeutics &amp; diagnostics</a:t>
            </a:r>
          </a:p>
          <a:p>
            <a:pPr lvl="1">
              <a:buSzPct val="50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technology &amp; devices </a:t>
            </a:r>
          </a:p>
          <a:p>
            <a:pPr lvl="1">
              <a:buSzPct val="50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Medical/life science research</a:t>
            </a:r>
          </a:p>
          <a:p>
            <a:pPr lvl="1">
              <a:buSzPct val="50000"/>
              <a:buFont typeface="Wingdings" pitchFamily="2" charset="2"/>
              <a:buChar char="q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 human health-care related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5801380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Cardiac progenitor cell cultures on PCL nanofibers., Duke University, Nicolas Christoforu &amp; Kam Leong </a:t>
            </a:r>
          </a:p>
        </p:txBody>
      </p:sp>
      <p:pic>
        <p:nvPicPr>
          <p:cNvPr id="6" name="Picture 5" descr="CPCs on Nanofibers (2)Kam Leon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743200"/>
            <a:ext cx="292608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nanobiotech ecosystem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from thriving NC biotech industry/infrastructure, emerging nanobio sector gaining rapid traction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strong in 3 of highest growth nanotech sectors: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Medicine &amp; healthcare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Tools/instruments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repeatedly recognized as nanotech leader: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 PEN survey ranked: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8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US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Raleigh metro 4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US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 US University Report &amp; Rankings by Small Times placed: 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NCSU 3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nanotech commercialization &amp; UNC-CH 5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NCSU 10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nanotech research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political-business climate in support of biotech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Innovation Council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Low-cost of doing business, &amp; high quality of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nanobiotech ecosystem</a:t>
            </a:r>
            <a:endParaRPr lang="en-US" sz="3600" b="1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257800"/>
          </a:xfrm>
        </p:spPr>
        <p:txBody>
          <a:bodyPr numCol="2">
            <a:normAutofit fontScale="77500" lnSpcReduction="20000"/>
          </a:bodyPr>
          <a:lstStyle/>
          <a:p>
            <a:pPr>
              <a:buClr>
                <a:srgbClr val="FFC421"/>
              </a:buCl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Industry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&gt; 35 nanobio  &amp; 70 nanotech cos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&gt;528 bioscience companies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~400 medtech companies</a:t>
            </a:r>
          </a:p>
          <a:p>
            <a:pPr>
              <a:buClr>
                <a:srgbClr val="FFC421"/>
              </a:buCl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University/academic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35 university research centers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WFIRM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2 nanotech Ph.D. programs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Among 1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 with nanotech A.S.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3 major nonprofit research institutes with nanotech interests</a:t>
            </a:r>
          </a:p>
          <a:p>
            <a:pPr>
              <a:buClr>
                <a:srgbClr val="FFC421"/>
              </a:buCl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Medical centers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4 medical schools &amp; 5 major teaching hospitals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Medical school forming in Charlotte</a:t>
            </a:r>
          </a:p>
          <a:p>
            <a:pPr>
              <a:buClr>
                <a:srgbClr val="FFC421"/>
              </a:buCl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Supportive infrastructure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108 medical products CRO’s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7 major research parks across NC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Active, engaged VCs &amp; angels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NC Department of Commerce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NCBC &amp; Centers of Innovation: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NC Regional Partnerships</a:t>
            </a:r>
          </a:p>
          <a:p>
            <a:pPr>
              <a:buClr>
                <a:srgbClr val="FFC421"/>
              </a:buCl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Entrepreneur resources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CED, BIG, BREC, other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SBTDC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Southeast TechInventures (STI)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First Flight &amp; univ-based incubators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resources for translation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09600" y="1524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RTI nanomaterials registry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$2.9 million funding from NIH to establish web-based registry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curated information on biological &amp; environmental interactions of well-characterized nanomaterials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data validation and data quality improvement of nanomaterials; enhance the development of new models, assays, standards, and manufacturing methods; and accelerate the translation of new nanomaterials for biomedical and environmental applications.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allow for the integration of diverse data sources in this field and engage scientists in nanomaterials community to promote common nanomaterials standards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identify reliable information that can be used in regulatory decision making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collaborate with industry groups, standards organizations and government agencies to develop/validate registry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NC/SE nano drug delivery university leaders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257800"/>
          </a:xfrm>
        </p:spPr>
        <p:txBody>
          <a:bodyPr numCol="3"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Texas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Michigan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Johns Hopkins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Illinois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Northwestern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Washington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Purdue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Utah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Georgia Institute of Technology</a:t>
            </a:r>
            <a:endParaRPr lang="en-US" sz="4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University of Florida</a:t>
            </a:r>
            <a:endParaRPr lang="en-US" sz="4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Pennsylvania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Cornell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 at Berkeley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Massachusetts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 at San Francisco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Minnesota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NCI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Rice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Ohio State University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 at Los Angeles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 at Santa Barbara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Nebraska</a:t>
            </a: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University of North Carolina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Wisconsin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Penn State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Massachusetts General Hospital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University of Kentucky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Stanford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Maryland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Southern California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Pittsburgh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 at Davis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Emory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SUNY Buffalo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 at San Diego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Northeastern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Carnegie Mellon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North Carolina State University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Vanderbilt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Western Reserve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Duke University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Brown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CALTECH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Arizona State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Columbia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Rutgers State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Delaware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715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 COIN study (based on  publications)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nanobio companies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 numCol="1">
            <a:normAutofit fontScale="47500" lnSpcReduction="20000"/>
          </a:bodyPr>
          <a:lstStyle/>
          <a:p>
            <a:pPr>
              <a:buNone/>
            </a:pPr>
            <a:r>
              <a:rPr lang="en-US" sz="3700" b="1" i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Drug Discovery and Delivery</a:t>
            </a:r>
            <a:endParaRPr lang="en-US" sz="3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Asklepios Biopharma	Chapel Hill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BioDelivery Sciences	Raleigh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Branthan Laboratories	Greensboro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Cromoz		Research Triangle Park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Helia Medical	Raleigh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Liquidia		Durham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Micell Technologies	Raleigh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NanIO Biosciences	Research Triangle Park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NanoCor Therapeutics	Chapel Hill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NanoMed Corp	Greensboro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NanoVector		Raleigh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Peptagen		Raleigh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PharmAgra Laboratories	Brevard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Qualiber		Chapel Hill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Salzburg Therapeutics	Winston Salem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Thermiacure		Greensboro</a:t>
            </a:r>
          </a:p>
          <a:p>
            <a:pPr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sz="quarter" idx="2"/>
          </p:nvPr>
        </p:nvSpPr>
        <p:spPr>
          <a:xfrm>
            <a:off x="4844901" y="1589566"/>
            <a:ext cx="3886200" cy="5268433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47500" lnSpcReduction="20000"/>
          </a:bodyPr>
          <a:lstStyle/>
          <a:p>
            <a:pPr marL="347472">
              <a:spcBef>
                <a:spcPts val="312"/>
              </a:spcBef>
              <a:buNone/>
            </a:pPr>
            <a:r>
              <a:rPr lang="en-US" sz="3800" b="1" i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Medical Technology</a:t>
            </a:r>
            <a:endParaRPr lang="en-US" sz="3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Liquid Logic	Morrisville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Biomedomics	Durham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Centice		Morrisville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Dental Safe		Greensboro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Expression Analysis	Durham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Filtara		Cary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Inanovate		Research Triangle Park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Laam Science	Morrisville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NanoArt		Durham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Novan		Research Triangle Park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Nanomics Biosciences	Cary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Pioneer Surgical Orthobio/Greenville 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Optotrack		Cary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QuarTek International	Greensboro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XinRay Systems	Research Triangle Park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Xintek		Research Triangle Park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sz="3800" b="1" i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n-US" sz="3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Blue Nano		Cornelius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NanoTech Labs	Yadkinville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Specialty Scientific	High Point</a:t>
            </a:r>
          </a:p>
          <a:p>
            <a:pPr marL="347472">
              <a:spcBef>
                <a:spcPts val="312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Xanofi		Raleigh</a:t>
            </a:r>
          </a:p>
          <a:p>
            <a:pPr marL="347472">
              <a:spcBef>
                <a:spcPts val="312"/>
              </a:spcBef>
              <a:buNone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Liquid Logic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Liquid Logic is pursuing a better way to do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microfluidics using “Digital Microfluidics” based on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electrowetting technology. 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Founded 2004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Located in Morrisville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www.liquid-logic.com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Brooks\AppData\Local\Microsoft\Windows\Temporary Internet Files\Content.Outlook\T8YU2FR9\AL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464" y="3459480"/>
            <a:ext cx="2884983" cy="164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Liquidia Technologies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Liquidia Technologies is developing highly precise particle-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 vaccines and therapeutics for the prevention and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 of human disease. </a:t>
            </a:r>
          </a:p>
          <a:p>
            <a:pPr>
              <a:buNone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Combining a deep understanding of particle-based drug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with breakthrough small molecule and biological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therapeutics, Liquidia is engineering vaccines and therapies that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the potential to dramatically improve the quality of human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life. </a:t>
            </a: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Founded 2004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Located in Durham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www.liquidia.com</a:t>
            </a:r>
            <a:endParaRPr lang="en-US" dirty="0" smtClean="0"/>
          </a:p>
        </p:txBody>
      </p:sp>
      <p:pic>
        <p:nvPicPr>
          <p:cNvPr id="4098" name="Picture 2" descr="C:\Users\Brooks\AppData\Local\Microsoft\Windows\Temporary Internet Files\Content.Outlook\T8YU2FR9\New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51120"/>
            <a:ext cx="2881642" cy="109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Pioneer Surgical Orthobiologics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Pioneer Surgical Orthobiologics is a privately-held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R&amp;D company with several biologics technologies on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market, including a nanobiotechnology-based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bone growth stimulator for orthopedic applications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Founded 1992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Located in Greenville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www.pioneersurgical.com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Brooks\AppData\Local\Microsoft\Windows\Temporary Internet Files\Content.Outlook\T8YU2FR9\pioneer_blue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267200"/>
            <a:ext cx="44577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Xanofi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Xanofi is introducing a new, highly efficient method for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making nanofibers with a wet-spinning technique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called Shear Multiplying™. </a:t>
            </a:r>
          </a:p>
          <a:p>
            <a:pPr>
              <a:buNone/>
            </a:pP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Xanofi process produces high yields at low cost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features the ability to integrate additives to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 functional, unique fibers. 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Founded 2010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Located in Raleigh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2641" name="Picture 1" descr="C:\Users\Brooks\AppData\Local\Microsoft\Windows\Temporary Internet Files\Content.Outlook\T8YU2FR9\xano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013960"/>
            <a:ext cx="2583599" cy="100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opportunity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“Human health has always been determined on the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nanometer scale…where the structure &amp; properties of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machines of life work in every one of the cells in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 living thing.  The practical impact of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nanosciences on human health will be huge.”    </a:t>
            </a:r>
          </a:p>
          <a:p>
            <a:pPr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Richard Smalley, Nobel Laureate, 1943-2005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XinRay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XinRay develops and manufactures distributed x-ray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sources for a broad range of applications including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 medical imaging, homeland security, and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inspection.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Founded 2007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Located in RTP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www.xinraysystems.com</a:t>
            </a:r>
            <a:endParaRPr lang="en-US" dirty="0" smtClean="0"/>
          </a:p>
        </p:txBody>
      </p:sp>
      <p:pic>
        <p:nvPicPr>
          <p:cNvPr id="14337" name="Picture 1" descr="C:\Users\Brooks\AppData\Local\Microsoft\Windows\Temporary Internet Files\Content.Outlook\T8YU2FR9\XinRay logo black on white smal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57594"/>
            <a:ext cx="2791737" cy="148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nanobiotech opportunity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overview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Nanobiotech in NC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  <a:p>
            <a:pPr marL="514350" indent="-514350">
              <a:spcBef>
                <a:spcPct val="20000"/>
              </a:spcBef>
              <a:spcAft>
                <a:spcPct val="50000"/>
              </a:spcAft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Advancing Nanobiotech Commercialization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4495800"/>
            <a:ext cx="5334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0838"/>
            <a:ext cx="83058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COIN key facts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Nonprofit 501c3 launched June 2009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$2.6 million funds committed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full-time staff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Outsource finance, marketing, &amp; IT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intern program (4 - 5)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Board members &amp; 7 on Scientific Advisory Board</a:t>
            </a:r>
          </a:p>
          <a:p>
            <a:pPr>
              <a:buClr>
                <a:srgbClr val="FFC421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Annual operating budget $800K</a:t>
            </a:r>
          </a:p>
          <a:p>
            <a:pPr>
              <a:buClr>
                <a:srgbClr val="FFC421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While based in Triangle, frequently in the Piedmont Triad, Charlotte, and beyond</a:t>
            </a:r>
          </a:p>
        </p:txBody>
      </p:sp>
      <p:pic>
        <p:nvPicPr>
          <p:cNvPr id="21506" name="Picture 2" descr="North Carolina Biotechnology Cen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7647"/>
          <a:stretch>
            <a:fillRect/>
          </a:stretch>
        </p:blipFill>
        <p:spPr bwMode="auto">
          <a:xfrm>
            <a:off x="1066800" y="2057400"/>
            <a:ext cx="314325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COIN’s mission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" y="3048000"/>
            <a:ext cx="815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 dirty="0">
                <a:latin typeface="Calibri" pitchFamily="34" charset="0"/>
              </a:rPr>
              <a:t> 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415" name="Content Placeholder 2"/>
          <p:cNvSpPr>
            <a:spLocks/>
          </p:cNvSpPr>
          <p:nvPr/>
        </p:nvSpPr>
        <p:spPr bwMode="auto">
          <a:xfrm>
            <a:off x="304800" y="1722437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buClr>
                <a:schemeClr val="accent1"/>
              </a:buClr>
              <a:buSzPct val="70000"/>
            </a:pPr>
            <a:r>
              <a:rPr lang="en-US" sz="2800" dirty="0" smtClean="0">
                <a:latin typeface="Calibri" pitchFamily="34" charset="0"/>
              </a:rPr>
              <a:t>Leverage and connect </a:t>
            </a:r>
            <a:r>
              <a:rPr lang="en-US" sz="2800" dirty="0">
                <a:latin typeface="Calibri" pitchFamily="34" charset="0"/>
              </a:rPr>
              <a:t>ideas, people, &amp; </a:t>
            </a:r>
            <a:r>
              <a:rPr lang="en-US" sz="2800" dirty="0" smtClean="0">
                <a:latin typeface="Calibri" pitchFamily="34" charset="0"/>
              </a:rPr>
              <a:t>resources </a:t>
            </a:r>
            <a:r>
              <a:rPr lang="en-US" sz="2800" dirty="0">
                <a:latin typeface="Calibri" pitchFamily="34" charset="0"/>
              </a:rPr>
              <a:t>in </a:t>
            </a:r>
            <a:r>
              <a:rPr lang="en-US" sz="2800" dirty="0" smtClean="0">
                <a:latin typeface="Calibri" pitchFamily="34" charset="0"/>
              </a:rPr>
              <a:t>public </a:t>
            </a: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2800" dirty="0" smtClean="0">
                <a:latin typeface="Calibri" pitchFamily="34" charset="0"/>
              </a:rPr>
              <a:t>and private </a:t>
            </a:r>
            <a:r>
              <a:rPr lang="en-US" sz="2800" dirty="0">
                <a:latin typeface="Calibri" pitchFamily="34" charset="0"/>
              </a:rPr>
              <a:t>sectors to</a:t>
            </a:r>
            <a:r>
              <a:rPr lang="en-US" sz="2800" dirty="0" smtClean="0">
                <a:latin typeface="Calibri" pitchFamily="34" charset="0"/>
              </a:rPr>
              <a:t>:</a:t>
            </a:r>
            <a:r>
              <a:rPr lang="en-US" sz="700" dirty="0" smtClean="0">
                <a:latin typeface="Calibri" pitchFamily="34" charset="0"/>
              </a:rPr>
              <a:t>   </a:t>
            </a:r>
            <a:r>
              <a:rPr lang="en-US" sz="7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en-US" sz="700" dirty="0">
              <a:solidFill>
                <a:srgbClr val="FFC000"/>
              </a:solidFill>
              <a:latin typeface="Calibri" pitchFamily="34" charset="0"/>
            </a:endParaRPr>
          </a:p>
          <a:p>
            <a:pPr marL="914400" indent="-514350">
              <a:spcBef>
                <a:spcPts val="400"/>
              </a:spcBef>
              <a:buClr>
                <a:schemeClr val="accent2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</a:rPr>
              <a:t>Accelerate commercialization </a:t>
            </a:r>
            <a:r>
              <a:rPr lang="en-US" sz="2800" dirty="0">
                <a:latin typeface="Calibri" pitchFamily="34" charset="0"/>
              </a:rPr>
              <a:t>of </a:t>
            </a:r>
            <a:r>
              <a:rPr lang="en-US" sz="2800" dirty="0" smtClean="0">
                <a:latin typeface="Calibri" pitchFamily="34" charset="0"/>
              </a:rPr>
              <a:t>nanobiotechnology that meets needs </a:t>
            </a:r>
            <a:r>
              <a:rPr lang="en-US" sz="2800" dirty="0">
                <a:latin typeface="Calibri" pitchFamily="34" charset="0"/>
              </a:rPr>
              <a:t>in </a:t>
            </a:r>
            <a:r>
              <a:rPr lang="en-US" sz="2800" dirty="0" smtClean="0">
                <a:latin typeface="Calibri" pitchFamily="34" charset="0"/>
              </a:rPr>
              <a:t>medical product &amp; life science sectors and benefits mankind</a:t>
            </a:r>
            <a:endParaRPr lang="en-US" sz="2800" dirty="0">
              <a:latin typeface="Calibri" pitchFamily="34" charset="0"/>
            </a:endParaRPr>
          </a:p>
          <a:p>
            <a:pPr marL="914400" indent="-514350">
              <a:spcBef>
                <a:spcPts val="400"/>
              </a:spcBef>
              <a:buClr>
                <a:schemeClr val="accent2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</a:rPr>
              <a:t>Promote creation of related R&amp;D </a:t>
            </a:r>
            <a:r>
              <a:rPr lang="en-US" sz="2800" dirty="0">
                <a:latin typeface="Calibri" pitchFamily="34" charset="0"/>
              </a:rPr>
              <a:t>collaborations,  companies, </a:t>
            </a:r>
            <a:r>
              <a:rPr lang="en-US" sz="2800" dirty="0" smtClean="0">
                <a:latin typeface="Calibri" pitchFamily="34" charset="0"/>
              </a:rPr>
              <a:t>infrastructure, &amp; </a:t>
            </a:r>
            <a:r>
              <a:rPr lang="en-US" sz="2800" dirty="0">
                <a:latin typeface="Calibri" pitchFamily="34" charset="0"/>
              </a:rPr>
              <a:t>new </a:t>
            </a:r>
            <a:r>
              <a:rPr lang="en-US" sz="2800" dirty="0" smtClean="0">
                <a:latin typeface="Calibri" pitchFamily="34" charset="0"/>
              </a:rPr>
              <a:t>products</a:t>
            </a:r>
            <a:r>
              <a:rPr lang="en-US" sz="2200" dirty="0">
                <a:latin typeface="Calibri" pitchFamily="34" charset="0"/>
              </a:rPr>
              <a:t/>
            </a:r>
            <a:br>
              <a:rPr lang="en-US" sz="2200" dirty="0">
                <a:latin typeface="Calibri" pitchFamily="34" charset="0"/>
              </a:rPr>
            </a:b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 programs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Events &amp; seminars: </a:t>
            </a:r>
          </a:p>
          <a:p>
            <a:pPr lvl="1">
              <a:buClr>
                <a:schemeClr val="accent2"/>
              </a:buClr>
            </a:pP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build, connect, &amp; inform the community</a:t>
            </a:r>
          </a:p>
          <a:p>
            <a:pPr lvl="1"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Nanobiotech Executive Roundtable</a:t>
            </a:r>
          </a:p>
          <a:p>
            <a:pPr lvl="1"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Annual NC Nanotech Commercialization Conference  </a:t>
            </a:r>
          </a:p>
          <a:p>
            <a:pPr>
              <a:buClr>
                <a:schemeClr val="accent2"/>
              </a:buClr>
              <a:buSzPct val="75000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Nanobio track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Membership services: 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 knowledge-rich web portal</a:t>
            </a:r>
          </a:p>
          <a:p>
            <a:pPr lvl="1"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Business intelligence</a:t>
            </a:r>
          </a:p>
          <a:p>
            <a:pPr lvl="1"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RFP scouting service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services:</a:t>
            </a:r>
          </a:p>
          <a:p>
            <a:pPr>
              <a:buClr>
                <a:schemeClr val="accent2"/>
              </a:buClr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address specific obstacles to commercialization</a:t>
            </a:r>
          </a:p>
          <a:p>
            <a:pPr marL="971550" lvl="1" indent="-514350"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 writing</a:t>
            </a:r>
          </a:p>
          <a:p>
            <a:pPr marL="971550" lvl="1" indent="-514350"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Incubation partners</a:t>
            </a:r>
          </a:p>
          <a:p>
            <a:pPr marL="971550" lvl="1" indent="-514350"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Connections for pre-clinical testing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Clr>
                <a:srgbClr val="0070C0"/>
              </a:buClr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 clients &amp; collaborators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191000" cy="45262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researchers &amp; tech transfer offices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Pharma/biotech, specialty pharma, drug delivery companies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Startups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VC, angel, &amp; public funding sources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45920"/>
            <a:ext cx="4038600" cy="45262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 &amp; software companies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nanobiotech research institutes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Trade groups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Law &amp; accounting firms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development &amp; policy makers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nanobiotech opportunity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overview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</a:t>
            </a:r>
          </a:p>
          <a:p>
            <a:pPr marL="834390" lvl="1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Nanobiotech in NC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</a:t>
            </a:r>
          </a:p>
          <a:p>
            <a:pPr marL="514350" indent="-514350">
              <a:spcBef>
                <a:spcPts val="0"/>
              </a:spcBef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  <a:p>
            <a:pPr marL="514350" indent="-514350">
              <a:spcBef>
                <a:spcPct val="20000"/>
              </a:spcBef>
              <a:spcAft>
                <a:spcPct val="50000"/>
              </a:spcAft>
              <a:buSzPct val="100000"/>
              <a:buFont typeface="Wingdings" pitchFamily="2" charset="2"/>
              <a:buChar char="v"/>
              <a:tabLst>
                <a:tab pos="115888" algn="l"/>
              </a:tabLst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Advancing Nanobiotech Commercialization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4953000"/>
            <a:ext cx="5334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Nanobio/nanomedicine market is booming but not without challenges in particular for emerging companies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Nano-enabled drug delivery very promising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needed on clinical requirements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Manufacturing will be a hurdle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fields like tissue engineering still early stage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 will play in major leagues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NC emerging nanobio companies offer promise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 will coalesce the community/focus on key issues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981200"/>
            <a:ext cx="6934200" cy="365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Brooks Adams, Executive Director &amp; President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8801 Fast Park Drive, Ste 213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Raleigh, NC 27617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Office:  (919) 782.1991, ext 300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Cell:  	(804) 363.9574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brooks.adams@nc-coin.org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www.nc-coin.org</a:t>
            </a:r>
          </a:p>
          <a:p>
            <a:endParaRPr lang="en-US" sz="800" dirty="0" smtClean="0">
              <a:solidFill>
                <a:srgbClr val="0060A8"/>
              </a:solidFill>
            </a:endParaRPr>
          </a:p>
          <a:p>
            <a:r>
              <a:rPr lang="en-US" sz="2200" dirty="0" smtClean="0">
                <a:solidFill>
                  <a:srgbClr val="0060A8"/>
                </a:solidFill>
              </a:rPr>
              <a:t>       </a:t>
            </a:r>
            <a:r>
              <a:rPr lang="en-US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www.linkedin.com/companies/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coin-center-of-innovation-for-nanobiotechnology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@NCNanoBioTech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Logo Design by baspixels"/>
          <p:cNvPicPr>
            <a:picLocks noChangeAspect="1" noChangeArrowheads="1"/>
          </p:cNvPicPr>
          <p:nvPr/>
        </p:nvPicPr>
        <p:blipFill>
          <a:blip r:embed="rId3" cstate="print"/>
          <a:srcRect l="15789" t="34232" r="17894" b="34389"/>
          <a:stretch>
            <a:fillRect/>
          </a:stretch>
        </p:blipFill>
        <p:spPr bwMode="auto">
          <a:xfrm>
            <a:off x="2362200" y="228600"/>
            <a:ext cx="3665912" cy="1280160"/>
          </a:xfrm>
          <a:prstGeom prst="rect">
            <a:avLst/>
          </a:prstGeom>
          <a:noFill/>
        </p:spPr>
      </p:pic>
      <p:pic>
        <p:nvPicPr>
          <p:cNvPr id="2050" name="Picture 2" descr="C:\Users\Brooks\AppData\Local\Microsoft\Windows\Temporary Internet Files\Content.Outlook\T8YU2FR9\Twi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486400"/>
            <a:ext cx="457200" cy="457200"/>
          </a:xfrm>
          <a:prstGeom prst="rect">
            <a:avLst/>
          </a:prstGeom>
          <a:noFill/>
        </p:spPr>
      </p:pic>
      <p:pic>
        <p:nvPicPr>
          <p:cNvPr id="2051" name="Picture 3" descr="C:\Users\Brooks\AppData\Local\Microsoft\Windows\Temporary Internet Files\Content.Outlook\T8YU2FR9\LinkedIn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19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Nanomaterials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Fabrication Methods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7881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Gaseous Phase Methods</a:t>
            </a:r>
          </a:p>
          <a:p>
            <a:pPr lvl="1"/>
            <a:r>
              <a:rPr lang="en-US" dirty="0" smtClean="0"/>
              <a:t>Chemical Vapor Deposition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Molecular Beam </a:t>
            </a:r>
            <a:r>
              <a:rPr lang="en-US" dirty="0" err="1" smtClean="0"/>
              <a:t>Epitaxy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Atomic Layer Deposition</a:t>
            </a:r>
          </a:p>
          <a:p>
            <a:r>
              <a:rPr lang="en-US" dirty="0" smtClean="0"/>
              <a:t>Liquid Phase Fabrication Methods</a:t>
            </a:r>
          </a:p>
          <a:p>
            <a:pPr lvl="1"/>
            <a:r>
              <a:rPr lang="en-US" dirty="0" smtClean="0"/>
              <a:t>Molecular Self Assembly</a:t>
            </a:r>
          </a:p>
          <a:p>
            <a:pPr lvl="1"/>
            <a:r>
              <a:rPr lang="en-US" dirty="0" smtClean="0"/>
              <a:t>Sol-gel process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Electro Deposition</a:t>
            </a:r>
          </a:p>
          <a:p>
            <a:r>
              <a:rPr lang="en-US" dirty="0" smtClean="0"/>
              <a:t>Biological Methods</a:t>
            </a:r>
          </a:p>
          <a:p>
            <a:pPr lvl="1"/>
            <a:r>
              <a:rPr lang="en-US" dirty="0" smtClean="0"/>
              <a:t>Electro deposition and </a:t>
            </a:r>
            <a:r>
              <a:rPr lang="en-US" dirty="0" err="1" smtClean="0"/>
              <a:t>Nanobiosystems</a:t>
            </a:r>
            <a:endParaRPr lang="en-US" dirty="0"/>
          </a:p>
          <a:p>
            <a:pPr marL="9144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323955"/>
            <a:ext cx="2324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92" y="1942581"/>
            <a:ext cx="3273483" cy="323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68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Nanomaterials &amp; medical applications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3362" name="Content Placeholder 7"/>
          <p:cNvGraphicFramePr>
            <a:graphicFrameLocks noChangeAspect="1"/>
          </p:cNvGraphicFramePr>
          <p:nvPr/>
        </p:nvGraphicFramePr>
        <p:xfrm>
          <a:off x="685800" y="1524000"/>
          <a:ext cx="7924800" cy="5029200"/>
        </p:xfrm>
        <a:graphic>
          <a:graphicData uri="http://schemas.openxmlformats.org/presentationml/2006/ole">
            <p:oleObj spid="_x0000_s1026" name="Wordpad Document" r:id="rId4" imgW="5486400" imgH="3792240" progId="WordPad.Document.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324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BCC research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Nanotech/nanobiotech represents a tool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24000"/>
            <a:ext cx="8531352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potential high value applications, for example, using nanotech approaches can help address number of issues in drug development: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Incorporation of difficult to solubilize API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Improving API stability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Controlling bioavailability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Controlled uniformity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Controlling drug/excipent interaction 	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Targeted delivery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an industry!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Often represents platform technology 	 Plays into pharma, biotech, and medtech value chains</a:t>
            </a:r>
          </a:p>
          <a:p>
            <a:pPr>
              <a:buNone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477000" y="5791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promise &amp; challenge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24000"/>
            <a:ext cx="81534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Nanotech centers are forming globally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 clusters growing around them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Requisite capabilities/resources: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Research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Money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Infrastructure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Conducive business environment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Talent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a few major centers will develop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“A Roadmap for Nanotechnology in NC’s 21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 Economy,” March 2006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federal funding, e.g. NIH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5778" name="Picture 2" descr="http://www.nature.com/news/2010/100914/images/news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876800" cy="530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Nanomedicine patents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1600200"/>
            <a:ext cx="152400" cy="452431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 descr="14A21064-DA07-420D-A20A-15EC4FBE3E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4B7B8A"/>
      </a:accent1>
      <a:accent2>
        <a:srgbClr val="FFC000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30008</TotalTime>
  <Words>2088</Words>
  <Application>Microsoft Office PowerPoint</Application>
  <PresentationFormat>On-screen Show (4:3)</PresentationFormat>
  <Paragraphs>572</Paragraphs>
  <Slides>49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Median</vt:lpstr>
      <vt:lpstr>Wordpad Document</vt:lpstr>
      <vt:lpstr>Slide 1</vt:lpstr>
      <vt:lpstr>Advancing Nanobiotech Commercialization</vt:lpstr>
      <vt:lpstr>Nanobiotechnology</vt:lpstr>
      <vt:lpstr>The opportunity</vt:lpstr>
      <vt:lpstr>Nanomaterials &amp; medical applications</vt:lpstr>
      <vt:lpstr>Nanotech/nanobiotech represents a tool box</vt:lpstr>
      <vt:lpstr>The promise &amp; challenge</vt:lpstr>
      <vt:lpstr>Significant federal funding, e.g. NIH</vt:lpstr>
      <vt:lpstr>Nanomedicine patents</vt:lpstr>
      <vt:lpstr>Nanobio global market</vt:lpstr>
      <vt:lpstr>Slide 11</vt:lpstr>
      <vt:lpstr>Top 15 global therapeutic classes 2009</vt:lpstr>
      <vt:lpstr>Nanoenabled products on market or coming soon</vt:lpstr>
      <vt:lpstr>Advancing Nanobiotech Commercialization</vt:lpstr>
      <vt:lpstr>The future of nanomedicine</vt:lpstr>
      <vt:lpstr>Nano-enabled targeted delivery</vt:lpstr>
      <vt:lpstr>What technology enables control of delivery?</vt:lpstr>
      <vt:lpstr>Site-specific, targeted delivery + imaging</vt:lpstr>
      <vt:lpstr>Development hurdles</vt:lpstr>
      <vt:lpstr>Strong scientific publishing/patenting activity</vt:lpstr>
      <vt:lpstr>Targeted nano-enabled delivery market to boom</vt:lpstr>
      <vt:lpstr>Space highly fragmented</vt:lpstr>
      <vt:lpstr>Tissue engineering constructs that control cell response </vt:lpstr>
      <vt:lpstr>Nano-enabled TERM</vt:lpstr>
      <vt:lpstr>Nanobio a burgeoning field with challenges</vt:lpstr>
      <vt:lpstr>Manufacturing advanced nanomedical products</vt:lpstr>
      <vt:lpstr>Services needed by emerging companies  </vt:lpstr>
      <vt:lpstr>Advancing Nanobiotech Commercialization</vt:lpstr>
      <vt:lpstr>Vision for NC</vt:lpstr>
      <vt:lpstr>NC nanobiotech ecosystem</vt:lpstr>
      <vt:lpstr>NC nanobiotech ecosystem</vt:lpstr>
      <vt:lpstr>NC resources for translation</vt:lpstr>
      <vt:lpstr>RTI nanomaterials registry</vt:lpstr>
      <vt:lpstr>NC/SE nano drug delivery university leaders</vt:lpstr>
      <vt:lpstr>NC nanobio companies</vt:lpstr>
      <vt:lpstr>Advanced Liquid Logic</vt:lpstr>
      <vt:lpstr>Liquidia Technologies</vt:lpstr>
      <vt:lpstr>Pioneer Surgical Orthobiologics</vt:lpstr>
      <vt:lpstr>Xanofi</vt:lpstr>
      <vt:lpstr>XinRay</vt:lpstr>
      <vt:lpstr>Advancing Nanobiotech Commercialization</vt:lpstr>
      <vt:lpstr>COIN key facts</vt:lpstr>
      <vt:lpstr>COIN’s mission</vt:lpstr>
      <vt:lpstr>COIN programs</vt:lpstr>
      <vt:lpstr>COIN clients &amp; collaborators</vt:lpstr>
      <vt:lpstr>Advancing Nanobiotech Commercialization</vt:lpstr>
      <vt:lpstr>Summary</vt:lpstr>
      <vt:lpstr>Slide 48</vt:lpstr>
      <vt:lpstr>Nanomaterials Fabrication Methods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 a center of innovation for nanobiotechnology &amp; nanomedicine sponsored by NCBC &amp; the state of NC</dc:title>
  <dc:creator>Brooks</dc:creator>
  <cp:lastModifiedBy>mwoods</cp:lastModifiedBy>
  <cp:revision>479</cp:revision>
  <dcterms:created xsi:type="dcterms:W3CDTF">2010-03-25T02:16:49Z</dcterms:created>
  <dcterms:modified xsi:type="dcterms:W3CDTF">2010-10-05T17:51:09Z</dcterms:modified>
</cp:coreProperties>
</file>